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9" r:id="rId4"/>
    <p:sldId id="261" r:id="rId5"/>
    <p:sldId id="262" r:id="rId6"/>
    <p:sldId id="263" r:id="rId7"/>
    <p:sldId id="264" r:id="rId8"/>
    <p:sldId id="265" r:id="rId9"/>
    <p:sldId id="266" r:id="rId10"/>
    <p:sldId id="326" r:id="rId11"/>
    <p:sldId id="327" r:id="rId12"/>
    <p:sldId id="268" r:id="rId13"/>
    <p:sldId id="269" r:id="rId14"/>
    <p:sldId id="328" r:id="rId15"/>
    <p:sldId id="271" r:id="rId16"/>
    <p:sldId id="273" r:id="rId17"/>
    <p:sldId id="329" r:id="rId18"/>
    <p:sldId id="275" r:id="rId19"/>
    <p:sldId id="276" r:id="rId20"/>
    <p:sldId id="278" r:id="rId21"/>
    <p:sldId id="330" r:id="rId22"/>
    <p:sldId id="331" r:id="rId23"/>
    <p:sldId id="332" r:id="rId24"/>
    <p:sldId id="279" r:id="rId25"/>
    <p:sldId id="281" r:id="rId26"/>
    <p:sldId id="282" r:id="rId27"/>
    <p:sldId id="283" r:id="rId28"/>
    <p:sldId id="284" r:id="rId29"/>
    <p:sldId id="286" r:id="rId30"/>
    <p:sldId id="288" r:id="rId31"/>
    <p:sldId id="289" r:id="rId32"/>
    <p:sldId id="290" r:id="rId33"/>
    <p:sldId id="292"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7" r:id="rId47"/>
    <p:sldId id="309" r:id="rId48"/>
    <p:sldId id="308" r:id="rId49"/>
    <p:sldId id="310" r:id="rId50"/>
    <p:sldId id="312" r:id="rId51"/>
    <p:sldId id="315" r:id="rId52"/>
    <p:sldId id="313" r:id="rId53"/>
    <p:sldId id="314" r:id="rId54"/>
    <p:sldId id="316" r:id="rId55"/>
    <p:sldId id="317" r:id="rId56"/>
    <p:sldId id="318" r:id="rId57"/>
    <p:sldId id="320" r:id="rId58"/>
    <p:sldId id="321" r:id="rId59"/>
    <p:sldId id="322" r:id="rId60"/>
    <p:sldId id="324" r:id="rId61"/>
  </p:sldIdLst>
  <p:sldSz cx="1080135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092" y="-96"/>
      </p:cViewPr>
      <p:guideLst>
        <p:guide orient="horz" pos="2160"/>
        <p:guide pos="340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20537F-1C23-453B-B228-ADFCF9A5E9DA}" type="datetimeFigureOut">
              <a:rPr lang="en-US" smtClean="0"/>
              <a:pPr/>
              <a:t>3/19/2024</a:t>
            </a:fld>
            <a:endParaRPr lang="en-IN"/>
          </a:p>
        </p:txBody>
      </p:sp>
      <p:sp>
        <p:nvSpPr>
          <p:cNvPr id="4" name="Slide Image Placeholder 3"/>
          <p:cNvSpPr>
            <a:spLocks noGrp="1" noRot="1" noChangeAspect="1"/>
          </p:cNvSpPr>
          <p:nvPr>
            <p:ph type="sldImg" idx="2"/>
          </p:nvPr>
        </p:nvSpPr>
        <p:spPr>
          <a:xfrm>
            <a:off x="728663" y="685800"/>
            <a:ext cx="5400675"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B1E2C-650C-41F3-828E-BE9D1773ABB8}"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1" y="2130426"/>
            <a:ext cx="9181148"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20203"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73EA47-3526-4920-846B-EBC00F717711}" type="datetime5">
              <a:rPr lang="en-US" smtClean="0"/>
              <a:pPr/>
              <a:t>19-Mar-24</a:t>
            </a:fld>
            <a:endParaRPr lang="en-US"/>
          </a:p>
        </p:txBody>
      </p:sp>
      <p:sp>
        <p:nvSpPr>
          <p:cNvPr id="5" name="Footer Placeholder 4"/>
          <p:cNvSpPr>
            <a:spLocks noGrp="1"/>
          </p:cNvSpPr>
          <p:nvPr>
            <p:ph type="ftr" sz="quarter" idx="11"/>
          </p:nvPr>
        </p:nvSpPr>
        <p:spPr/>
        <p:txBody>
          <a:bodyPr/>
          <a:lstStyle/>
          <a:p>
            <a:r>
              <a:rPr lang="en-US" smtClean="0"/>
              <a:t>BEEE UNIT-3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2A471A-365C-456C-B708-2C80BBB430AF}" type="datetime5">
              <a:rPr lang="en-US" smtClean="0"/>
              <a:pPr/>
              <a:t>19-Mar-24</a:t>
            </a:fld>
            <a:endParaRPr lang="en-US"/>
          </a:p>
        </p:txBody>
      </p:sp>
      <p:sp>
        <p:nvSpPr>
          <p:cNvPr id="5" name="Footer Placeholder 4"/>
          <p:cNvSpPr>
            <a:spLocks noGrp="1"/>
          </p:cNvSpPr>
          <p:nvPr>
            <p:ph type="ftr" sz="quarter" idx="11"/>
          </p:nvPr>
        </p:nvSpPr>
        <p:spPr/>
        <p:txBody>
          <a:bodyPr/>
          <a:lstStyle/>
          <a:p>
            <a:r>
              <a:rPr lang="en-US" smtClean="0"/>
              <a:t>BEEE UNIT-3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79" y="274639"/>
            <a:ext cx="243030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0067" y="274639"/>
            <a:ext cx="7110889"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E3CA9-81FC-49ED-A417-25C3D11808C0}" type="datetime5">
              <a:rPr lang="en-US" smtClean="0"/>
              <a:pPr/>
              <a:t>19-Mar-24</a:t>
            </a:fld>
            <a:endParaRPr lang="en-US"/>
          </a:p>
        </p:txBody>
      </p:sp>
      <p:sp>
        <p:nvSpPr>
          <p:cNvPr id="5" name="Footer Placeholder 4"/>
          <p:cNvSpPr>
            <a:spLocks noGrp="1"/>
          </p:cNvSpPr>
          <p:nvPr>
            <p:ph type="ftr" sz="quarter" idx="11"/>
          </p:nvPr>
        </p:nvSpPr>
        <p:spPr/>
        <p:txBody>
          <a:bodyPr/>
          <a:lstStyle/>
          <a:p>
            <a:r>
              <a:rPr lang="en-US" smtClean="0"/>
              <a:t>BEEE UNIT-3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824429-4343-45EE-A23B-5B656ED31CC9}" type="datetime5">
              <a:rPr lang="en-US" smtClean="0"/>
              <a:pPr/>
              <a:t>19-Mar-24</a:t>
            </a:fld>
            <a:endParaRPr lang="en-US"/>
          </a:p>
        </p:txBody>
      </p:sp>
      <p:sp>
        <p:nvSpPr>
          <p:cNvPr id="5" name="Footer Placeholder 4"/>
          <p:cNvSpPr>
            <a:spLocks noGrp="1"/>
          </p:cNvSpPr>
          <p:nvPr>
            <p:ph type="ftr" sz="quarter" idx="11"/>
          </p:nvPr>
        </p:nvSpPr>
        <p:spPr/>
        <p:txBody>
          <a:bodyPr/>
          <a:lstStyle/>
          <a:p>
            <a:r>
              <a:rPr lang="en-US" smtClean="0"/>
              <a:t>BEEE UNIT-3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2" y="4406901"/>
            <a:ext cx="9181148"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53232" y="2906713"/>
            <a:ext cx="91811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22812E-598F-4ABA-A522-4097ACCDA931}" type="datetime5">
              <a:rPr lang="en-US" smtClean="0"/>
              <a:pPr/>
              <a:t>19-Mar-24</a:t>
            </a:fld>
            <a:endParaRPr lang="en-US"/>
          </a:p>
        </p:txBody>
      </p:sp>
      <p:sp>
        <p:nvSpPr>
          <p:cNvPr id="5" name="Footer Placeholder 4"/>
          <p:cNvSpPr>
            <a:spLocks noGrp="1"/>
          </p:cNvSpPr>
          <p:nvPr>
            <p:ph type="ftr" sz="quarter" idx="11"/>
          </p:nvPr>
        </p:nvSpPr>
        <p:spPr/>
        <p:txBody>
          <a:bodyPr/>
          <a:lstStyle/>
          <a:p>
            <a:r>
              <a:rPr lang="en-US" smtClean="0"/>
              <a:t>BEEE UNIT-3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0068" y="1600201"/>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90686" y="1600201"/>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8DC5FF-EF68-4BC2-8B5D-D9EF75EA8225}" type="datetime5">
              <a:rPr lang="en-US" smtClean="0"/>
              <a:pPr/>
              <a:t>19-Mar-24</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0068"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0068"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86936"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936"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C4D12F-4BEB-46F0-9092-B1302673EE0D}" type="datetime5">
              <a:rPr lang="en-US" smtClean="0"/>
              <a:pPr/>
              <a:t>19-Mar-24</a:t>
            </a:fld>
            <a:endParaRPr lang="en-US"/>
          </a:p>
        </p:txBody>
      </p:sp>
      <p:sp>
        <p:nvSpPr>
          <p:cNvPr id="8" name="Footer Placeholder 7"/>
          <p:cNvSpPr>
            <a:spLocks noGrp="1"/>
          </p:cNvSpPr>
          <p:nvPr>
            <p:ph type="ftr" sz="quarter" idx="11"/>
          </p:nvPr>
        </p:nvSpPr>
        <p:spPr/>
        <p:txBody>
          <a:bodyPr/>
          <a:lstStyle/>
          <a:p>
            <a:r>
              <a:rPr lang="en-US" smtClean="0"/>
              <a:t>BEEE UNIT-3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C17509-7E87-4A8D-8BC1-379F3067FB5D}" type="datetime5">
              <a:rPr lang="en-US" smtClean="0"/>
              <a:pPr/>
              <a:t>19-Mar-24</a:t>
            </a:fld>
            <a:endParaRPr lang="en-US"/>
          </a:p>
        </p:txBody>
      </p:sp>
      <p:sp>
        <p:nvSpPr>
          <p:cNvPr id="4" name="Footer Placeholder 3"/>
          <p:cNvSpPr>
            <a:spLocks noGrp="1"/>
          </p:cNvSpPr>
          <p:nvPr>
            <p:ph type="ftr" sz="quarter" idx="11"/>
          </p:nvPr>
        </p:nvSpPr>
        <p:spPr/>
        <p:txBody>
          <a:bodyPr/>
          <a:lstStyle/>
          <a:p>
            <a:r>
              <a:rPr lang="en-US" smtClean="0"/>
              <a:t>BEEE UNIT-3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04110-8CAB-495C-B483-4DEEC3E85055}" type="datetime5">
              <a:rPr lang="en-US" smtClean="0"/>
              <a:pPr/>
              <a:t>19-Mar-24</a:t>
            </a:fld>
            <a:endParaRPr lang="en-US"/>
          </a:p>
        </p:txBody>
      </p:sp>
      <p:sp>
        <p:nvSpPr>
          <p:cNvPr id="3" name="Footer Placeholder 2"/>
          <p:cNvSpPr>
            <a:spLocks noGrp="1"/>
          </p:cNvSpPr>
          <p:nvPr>
            <p:ph type="ftr" sz="quarter" idx="11"/>
          </p:nvPr>
        </p:nvSpPr>
        <p:spPr/>
        <p:txBody>
          <a:bodyPr/>
          <a:lstStyle/>
          <a:p>
            <a:r>
              <a:rPr lang="en-US" smtClean="0"/>
              <a:t>BEEE UNIT-3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0068" y="273050"/>
            <a:ext cx="355357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23028" y="273051"/>
            <a:ext cx="60382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0068" y="1435101"/>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E7068-D407-41B5-B762-8A2F3C6774AD}" type="datetime5">
              <a:rPr lang="en-US" smtClean="0"/>
              <a:pPr/>
              <a:t>19-Mar-24</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7140" y="4800600"/>
            <a:ext cx="648081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17140"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17140"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05EF1-EC4D-4ADA-B15D-A4298F833515}" type="datetime5">
              <a:rPr lang="en-US" smtClean="0"/>
              <a:pPr/>
              <a:t>19-Mar-24</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68" y="274638"/>
            <a:ext cx="9721215"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40068" y="1600201"/>
            <a:ext cx="9721215"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40068" y="6356351"/>
            <a:ext cx="25203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C0930-9A9F-4FD4-82B4-894CC9687BD1}" type="datetime5">
              <a:rPr lang="en-US" smtClean="0"/>
              <a:pPr/>
              <a:t>19-Mar-24</a:t>
            </a:fld>
            <a:endParaRPr lang="en-US"/>
          </a:p>
        </p:txBody>
      </p:sp>
      <p:sp>
        <p:nvSpPr>
          <p:cNvPr id="5" name="Footer Placeholder 4"/>
          <p:cNvSpPr>
            <a:spLocks noGrp="1"/>
          </p:cNvSpPr>
          <p:nvPr>
            <p:ph type="ftr" sz="quarter" idx="3"/>
          </p:nvPr>
        </p:nvSpPr>
        <p:spPr>
          <a:xfrm>
            <a:off x="3690461" y="6356351"/>
            <a:ext cx="34204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BEEE UNIT-3</a:t>
            </a:r>
            <a:endParaRPr lang="en-US"/>
          </a:p>
        </p:txBody>
      </p:sp>
      <p:sp>
        <p:nvSpPr>
          <p:cNvPr id="6" name="Slide Number Placeholder 5"/>
          <p:cNvSpPr>
            <a:spLocks noGrp="1"/>
          </p:cNvSpPr>
          <p:nvPr>
            <p:ph type="sldNum" sz="quarter" idx="4"/>
          </p:nvPr>
        </p:nvSpPr>
        <p:spPr>
          <a:xfrm>
            <a:off x="7740968" y="6356351"/>
            <a:ext cx="25203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68" y="0"/>
            <a:ext cx="9721215" cy="1143000"/>
          </a:xfrm>
        </p:spPr>
        <p:txBody>
          <a:bodyPr>
            <a:normAutofit fontScale="90000"/>
          </a:bodyPr>
          <a:lstStyle/>
          <a:p>
            <a:r>
              <a:rPr lang="en-IN" b="1" dirty="0" smtClean="0">
                <a:solidFill>
                  <a:srgbClr val="FF0000"/>
                </a:solidFill>
              </a:rPr>
              <a:t>UNIT-III: Energy Resources, Electricity Bill &amp; Safety Measures</a:t>
            </a:r>
            <a:endParaRPr lang="en-IN" b="1" dirty="0">
              <a:solidFill>
                <a:srgbClr val="FF0000"/>
              </a:solidFill>
            </a:endParaRPr>
          </a:p>
        </p:txBody>
      </p:sp>
      <p:sp>
        <p:nvSpPr>
          <p:cNvPr id="3" name="Content Placeholder 2"/>
          <p:cNvSpPr>
            <a:spLocks noGrp="1"/>
          </p:cNvSpPr>
          <p:nvPr>
            <p:ph idx="1"/>
          </p:nvPr>
        </p:nvSpPr>
        <p:spPr>
          <a:xfrm>
            <a:off x="540068" y="1219200"/>
            <a:ext cx="10261282" cy="5791200"/>
          </a:xfrm>
        </p:spPr>
        <p:txBody>
          <a:bodyPr>
            <a:normAutofit fontScale="92500"/>
          </a:bodyPr>
          <a:lstStyle/>
          <a:p>
            <a:pPr algn="just">
              <a:buFont typeface="Wingdings" pitchFamily="2" charset="2"/>
              <a:buChar char="§"/>
            </a:pPr>
            <a:r>
              <a:rPr lang="en-IN" b="1" dirty="0" smtClean="0">
                <a:solidFill>
                  <a:srgbClr val="7030A0"/>
                </a:solidFill>
              </a:rPr>
              <a:t>Energy Resources: </a:t>
            </a:r>
            <a:r>
              <a:rPr lang="en-IN" dirty="0" smtClean="0"/>
              <a:t>Conventional and non-conventional energy resources; Layout and operation of various Power Generation systems: </a:t>
            </a:r>
            <a:r>
              <a:rPr lang="en-IN" dirty="0" err="1" smtClean="0"/>
              <a:t>Hydel</a:t>
            </a:r>
            <a:r>
              <a:rPr lang="en-IN" dirty="0" smtClean="0"/>
              <a:t>, Nuclear, Solar &amp; Wind power generation.</a:t>
            </a:r>
          </a:p>
          <a:p>
            <a:pPr algn="just">
              <a:buFont typeface="Wingdings" pitchFamily="2" charset="2"/>
              <a:buChar char="§"/>
            </a:pPr>
            <a:r>
              <a:rPr lang="en-IN" b="1" dirty="0" smtClean="0">
                <a:solidFill>
                  <a:srgbClr val="7030A0"/>
                </a:solidFill>
              </a:rPr>
              <a:t>Electricity bill: </a:t>
            </a:r>
            <a:r>
              <a:rPr lang="en-IN" dirty="0" smtClean="0"/>
              <a:t>Power rating of household appliances including air conditioners, PCs, </a:t>
            </a:r>
            <a:r>
              <a:rPr lang="en-IN" dirty="0" err="1" smtClean="0"/>
              <a:t>Laptops,Printers</a:t>
            </a:r>
            <a:r>
              <a:rPr lang="en-IN" dirty="0" smtClean="0"/>
              <a:t>, etc. Definition of used for consumption of electrical energy, two-part electricity tariff, calculation of electricity bill for domestic consumers.</a:t>
            </a:r>
          </a:p>
          <a:p>
            <a:pPr algn="just">
              <a:buFont typeface="Wingdings" pitchFamily="2" charset="2"/>
              <a:buChar char="§"/>
            </a:pPr>
            <a:r>
              <a:rPr lang="en-IN" b="1" dirty="0" smtClean="0">
                <a:solidFill>
                  <a:srgbClr val="7030A0"/>
                </a:solidFill>
              </a:rPr>
              <a:t>Equipment Safety Measures: </a:t>
            </a:r>
            <a:r>
              <a:rPr lang="en-IN" dirty="0" smtClean="0"/>
              <a:t>Working principle of Fuse and Miniature circuit breaker (MCB), merits and demerits. </a:t>
            </a:r>
          </a:p>
          <a:p>
            <a:pPr algn="just">
              <a:buNone/>
            </a:pPr>
            <a:r>
              <a:rPr lang="en-IN" dirty="0" smtClean="0"/>
              <a:t>	Personal safety measures: Electric Shock, Earthing and its </a:t>
            </a:r>
            <a:r>
              <a:rPr lang="en-IN" dirty="0" err="1" smtClean="0"/>
              <a:t>types,Safety</a:t>
            </a:r>
            <a:r>
              <a:rPr lang="en-IN" dirty="0" smtClean="0"/>
              <a:t> Precautions to avoid shock.</a:t>
            </a:r>
            <a:endParaRPr lang="en-IN" dirty="0"/>
          </a:p>
        </p:txBody>
      </p:sp>
      <p:sp>
        <p:nvSpPr>
          <p:cNvPr id="4" name="Date Placeholder 3"/>
          <p:cNvSpPr>
            <a:spLocks noGrp="1"/>
          </p:cNvSpPr>
          <p:nvPr>
            <p:ph type="dt" sz="half" idx="10"/>
          </p:nvPr>
        </p:nvSpPr>
        <p:spPr/>
        <p:txBody>
          <a:bodyPr/>
          <a:lstStyle/>
          <a:p>
            <a:fld id="{7058852A-C0E7-480D-A908-4E12DA8782CE}" type="datetime5">
              <a:rPr lang="en-US" smtClean="0"/>
              <a:pPr/>
              <a:t>19-Mar-24</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dirty="0"/>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04110-8CAB-495C-B483-4DEEC3E85055}" type="datetime5">
              <a:rPr lang="en-US" smtClean="0"/>
              <a:pPr/>
              <a:t>19-Mar-24</a:t>
            </a:fld>
            <a:endParaRPr lang="en-US"/>
          </a:p>
        </p:txBody>
      </p:sp>
      <p:sp>
        <p:nvSpPr>
          <p:cNvPr id="3" name="Footer Placeholder 2"/>
          <p:cNvSpPr>
            <a:spLocks noGrp="1"/>
          </p:cNvSpPr>
          <p:nvPr>
            <p:ph type="ftr" sz="quarter" idx="11"/>
          </p:nvPr>
        </p:nvSpPr>
        <p:spPr/>
        <p:txBody>
          <a:bodyPr/>
          <a:lstStyle/>
          <a:p>
            <a:r>
              <a:rPr lang="en-US" smtClean="0"/>
              <a:t>BEEE UNIT-3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69634" name="AutoShape 2" descr="hydroelectric power pl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36" name="AutoShape 4" descr="hydroelectric power pl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38" name="AutoShape 6" descr="hydroelectric power pl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69639" name="Picture 7"/>
          <p:cNvPicPr>
            <a:picLocks noChangeAspect="1" noChangeArrowheads="1"/>
          </p:cNvPicPr>
          <p:nvPr/>
        </p:nvPicPr>
        <p:blipFill>
          <a:blip r:embed="rId2"/>
          <a:srcRect/>
          <a:stretch>
            <a:fillRect/>
          </a:stretch>
        </p:blipFill>
        <p:spPr bwMode="auto">
          <a:xfrm>
            <a:off x="523875" y="51821"/>
            <a:ext cx="9525000" cy="680617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04110-8CAB-495C-B483-4DEEC3E85055}" type="datetime5">
              <a:rPr lang="en-US" smtClean="0"/>
              <a:pPr/>
              <a:t>19-Mar-24</a:t>
            </a:fld>
            <a:endParaRPr lang="en-US"/>
          </a:p>
        </p:txBody>
      </p:sp>
      <p:sp>
        <p:nvSpPr>
          <p:cNvPr id="3" name="Footer Placeholder 2"/>
          <p:cNvSpPr>
            <a:spLocks noGrp="1"/>
          </p:cNvSpPr>
          <p:nvPr>
            <p:ph type="ftr" sz="quarter" idx="11"/>
          </p:nvPr>
        </p:nvSpPr>
        <p:spPr/>
        <p:txBody>
          <a:bodyPr/>
          <a:lstStyle/>
          <a:p>
            <a:r>
              <a:rPr lang="en-US" smtClean="0"/>
              <a:t>BEEE UNIT-3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70661" name="Picture 5"/>
          <p:cNvPicPr>
            <a:picLocks noChangeAspect="1" noChangeArrowheads="1"/>
          </p:cNvPicPr>
          <p:nvPr/>
        </p:nvPicPr>
        <p:blipFill>
          <a:blip r:embed="rId2"/>
          <a:srcRect/>
          <a:stretch>
            <a:fillRect/>
          </a:stretch>
        </p:blipFill>
        <p:spPr bwMode="auto">
          <a:xfrm>
            <a:off x="538163" y="709613"/>
            <a:ext cx="9725025" cy="543877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582613" y="142875"/>
            <a:ext cx="9636125" cy="657225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50579E47-20FD-42A5-9871-D54562FD5616}" type="datetime5">
              <a:rPr lang="en-US" smtClean="0"/>
              <a:pPr/>
              <a:t>19-Mar-24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BEEE UNIT-3</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srcRect/>
          <a:stretch>
            <a:fillRect/>
          </a:stretch>
        </p:blipFill>
        <p:spPr bwMode="auto">
          <a:xfrm>
            <a:off x="447675" y="709793"/>
            <a:ext cx="10144125" cy="6148207"/>
          </a:xfrm>
          <a:prstGeom prst="rect">
            <a:avLst/>
          </a:prstGeom>
          <a:noFill/>
          <a:ln w="9525">
            <a:noFill/>
            <a:miter lim="800000"/>
            <a:headEnd/>
            <a:tailEnd/>
          </a:ln>
          <a:effectLst/>
        </p:spPr>
      </p:pic>
      <p:sp>
        <p:nvSpPr>
          <p:cNvPr id="4" name="Rectangle 3"/>
          <p:cNvSpPr/>
          <p:nvPr/>
        </p:nvSpPr>
        <p:spPr>
          <a:xfrm>
            <a:off x="219075" y="0"/>
            <a:ext cx="9067800" cy="461665"/>
          </a:xfrm>
          <a:prstGeom prst="rect">
            <a:avLst/>
          </a:prstGeom>
        </p:spPr>
        <p:txBody>
          <a:bodyPr wrap="square">
            <a:spAutoFit/>
          </a:bodyPr>
          <a:lstStyle/>
          <a:p>
            <a:r>
              <a:rPr lang="en-IN" sz="2400" b="1" dirty="0" smtClean="0">
                <a:solidFill>
                  <a:schemeClr val="accent6">
                    <a:lumMod val="75000"/>
                  </a:schemeClr>
                </a:solidFill>
              </a:rPr>
              <a:t>LAYOUT AND OPERATION OF NUCLEAR POWER GENERATION SYSTEM </a:t>
            </a:r>
            <a:endParaRPr lang="en-IN" sz="2400" dirty="0">
              <a:solidFill>
                <a:schemeClr val="accent6">
                  <a:lumMod val="75000"/>
                </a:schemeClr>
              </a:solidFill>
            </a:endParaRPr>
          </a:p>
        </p:txBody>
      </p:sp>
      <p:sp>
        <p:nvSpPr>
          <p:cNvPr id="5" name="Date Placeholder 4"/>
          <p:cNvSpPr>
            <a:spLocks noGrp="1"/>
          </p:cNvSpPr>
          <p:nvPr>
            <p:ph type="dt" sz="half" idx="10"/>
          </p:nvPr>
        </p:nvSpPr>
        <p:spPr/>
        <p:txBody>
          <a:bodyPr/>
          <a:lstStyle/>
          <a:p>
            <a:fld id="{AC0793C1-EACF-479F-B6FF-C2E76885EF72}" type="datetime5">
              <a:rPr lang="en-US" smtClean="0"/>
              <a:pPr/>
              <a:t>19-Mar-24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BEEE UNIT-3</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04110-8CAB-495C-B483-4DEEC3E85055}" type="datetime5">
              <a:rPr lang="en-US" smtClean="0"/>
              <a:pPr/>
              <a:t>19-Mar-24</a:t>
            </a:fld>
            <a:endParaRPr lang="en-US"/>
          </a:p>
        </p:txBody>
      </p:sp>
      <p:sp>
        <p:nvSpPr>
          <p:cNvPr id="3" name="Footer Placeholder 2"/>
          <p:cNvSpPr>
            <a:spLocks noGrp="1"/>
          </p:cNvSpPr>
          <p:nvPr>
            <p:ph type="ftr" sz="quarter" idx="11"/>
          </p:nvPr>
        </p:nvSpPr>
        <p:spPr/>
        <p:txBody>
          <a:bodyPr/>
          <a:lstStyle/>
          <a:p>
            <a:r>
              <a:rPr lang="en-US" smtClean="0"/>
              <a:t>BEEE UNIT-3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2052" name="Picture 4" descr="Working principle of nuclear power plant"/>
          <p:cNvPicPr>
            <a:picLocks noChangeAspect="1" noChangeArrowheads="1"/>
          </p:cNvPicPr>
          <p:nvPr/>
        </p:nvPicPr>
        <p:blipFill>
          <a:blip r:embed="rId2"/>
          <a:srcRect/>
          <a:stretch>
            <a:fillRect/>
          </a:stretch>
        </p:blipFill>
        <p:spPr bwMode="auto">
          <a:xfrm>
            <a:off x="981075" y="73985"/>
            <a:ext cx="8915400" cy="678401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075" y="228600"/>
            <a:ext cx="10144126" cy="6629400"/>
          </a:xfrm>
        </p:spPr>
        <p:txBody>
          <a:bodyPr>
            <a:normAutofit fontScale="77500" lnSpcReduction="20000"/>
          </a:bodyPr>
          <a:lstStyle/>
          <a:p>
            <a:pPr algn="just"/>
            <a:r>
              <a:rPr lang="en-IN" dirty="0" smtClean="0"/>
              <a:t>In a nuclear power plant, heat energy is generated by a nuclear reaction called as </a:t>
            </a:r>
            <a:r>
              <a:rPr lang="en-IN" dirty="0" smtClean="0">
                <a:solidFill>
                  <a:srgbClr val="7030A0"/>
                </a:solidFill>
              </a:rPr>
              <a:t>nuclear fission</a:t>
            </a:r>
            <a:r>
              <a:rPr lang="en-IN" dirty="0" smtClean="0"/>
              <a:t>. </a:t>
            </a:r>
          </a:p>
          <a:p>
            <a:pPr algn="just"/>
            <a:r>
              <a:rPr lang="en-IN" dirty="0" smtClean="0"/>
              <a:t>Nuclear fission of heavy elements such as Uranium or Thorium is carried out in a special apparatus called as a </a:t>
            </a:r>
            <a:r>
              <a:rPr lang="en-IN" dirty="0" smtClean="0">
                <a:solidFill>
                  <a:srgbClr val="7030A0"/>
                </a:solidFill>
              </a:rPr>
              <a:t>nuclear reactor</a:t>
            </a:r>
            <a:r>
              <a:rPr lang="en-IN" dirty="0" smtClean="0"/>
              <a:t>. </a:t>
            </a:r>
          </a:p>
          <a:p>
            <a:pPr algn="just"/>
            <a:r>
              <a:rPr lang="en-IN" dirty="0" smtClean="0"/>
              <a:t>A large amount of heat energy is generated due to nuclear fission. </a:t>
            </a:r>
          </a:p>
          <a:p>
            <a:pPr algn="just"/>
            <a:r>
              <a:rPr lang="en-IN" dirty="0" smtClean="0"/>
              <a:t>Heavy elements such as </a:t>
            </a:r>
            <a:r>
              <a:rPr lang="en-IN" dirty="0" smtClean="0">
                <a:solidFill>
                  <a:srgbClr val="7030A0"/>
                </a:solidFill>
              </a:rPr>
              <a:t>Uranium (U235) or Thorium (Th232) </a:t>
            </a:r>
            <a:r>
              <a:rPr lang="en-IN" dirty="0" smtClean="0"/>
              <a:t>are subjected to nuclear fission reaction in a nuclear reactor. </a:t>
            </a:r>
          </a:p>
          <a:p>
            <a:pPr algn="just"/>
            <a:r>
              <a:rPr lang="en-IN" dirty="0" smtClean="0"/>
              <a:t>Due to fission, a large amount of heat energy is produced which is transferred to the </a:t>
            </a:r>
            <a:r>
              <a:rPr lang="en-IN" dirty="0" smtClean="0">
                <a:solidFill>
                  <a:srgbClr val="7030A0"/>
                </a:solidFill>
              </a:rPr>
              <a:t>reactor coolant</a:t>
            </a:r>
            <a:r>
              <a:rPr lang="en-IN" dirty="0" smtClean="0"/>
              <a:t>. </a:t>
            </a:r>
          </a:p>
          <a:p>
            <a:pPr algn="just"/>
            <a:r>
              <a:rPr lang="en-IN" dirty="0" smtClean="0"/>
              <a:t>The coolant may be water, gas or a liquid metal. </a:t>
            </a:r>
          </a:p>
          <a:p>
            <a:pPr algn="just"/>
            <a:r>
              <a:rPr lang="en-IN" dirty="0" smtClean="0"/>
              <a:t>The heated coolant is made to flow through a </a:t>
            </a:r>
            <a:r>
              <a:rPr lang="en-IN" dirty="0" smtClean="0">
                <a:solidFill>
                  <a:srgbClr val="7030A0"/>
                </a:solidFill>
              </a:rPr>
              <a:t>heat exchanger </a:t>
            </a:r>
            <a:r>
              <a:rPr lang="en-IN" dirty="0" smtClean="0"/>
              <a:t>where water is converted into </a:t>
            </a:r>
            <a:r>
              <a:rPr lang="en-IN" dirty="0" smtClean="0">
                <a:solidFill>
                  <a:srgbClr val="7030A0"/>
                </a:solidFill>
              </a:rPr>
              <a:t>high-temperature steam. </a:t>
            </a:r>
          </a:p>
          <a:p>
            <a:pPr algn="just"/>
            <a:r>
              <a:rPr lang="en-IN" dirty="0" smtClean="0"/>
              <a:t>The generated steam is then allowed to drive a </a:t>
            </a:r>
            <a:r>
              <a:rPr lang="en-IN" dirty="0" smtClean="0">
                <a:solidFill>
                  <a:srgbClr val="7030A0"/>
                </a:solidFill>
              </a:rPr>
              <a:t>steam turbine</a:t>
            </a:r>
            <a:r>
              <a:rPr lang="en-IN" dirty="0" smtClean="0"/>
              <a:t>. </a:t>
            </a:r>
          </a:p>
          <a:p>
            <a:pPr algn="just"/>
            <a:r>
              <a:rPr lang="en-IN" dirty="0" smtClean="0"/>
              <a:t>The steam after doing its work, is converted back into the water and recycled to the heat exchanger. </a:t>
            </a:r>
          </a:p>
          <a:p>
            <a:pPr algn="just"/>
            <a:r>
              <a:rPr lang="en-IN" dirty="0" smtClean="0"/>
              <a:t>The </a:t>
            </a:r>
            <a:r>
              <a:rPr lang="en-IN" dirty="0" smtClean="0">
                <a:solidFill>
                  <a:srgbClr val="7030A0"/>
                </a:solidFill>
              </a:rPr>
              <a:t>steam turbine </a:t>
            </a:r>
            <a:r>
              <a:rPr lang="en-IN" dirty="0" smtClean="0"/>
              <a:t>is coupled to an </a:t>
            </a:r>
            <a:r>
              <a:rPr lang="en-IN" dirty="0" smtClean="0">
                <a:solidFill>
                  <a:srgbClr val="7030A0"/>
                </a:solidFill>
              </a:rPr>
              <a:t>alternator</a:t>
            </a:r>
            <a:r>
              <a:rPr lang="en-IN" dirty="0" smtClean="0"/>
              <a:t> which generates </a:t>
            </a:r>
            <a:r>
              <a:rPr lang="en-IN" dirty="0" smtClean="0">
                <a:solidFill>
                  <a:srgbClr val="7030A0"/>
                </a:solidFill>
              </a:rPr>
              <a:t>electricity</a:t>
            </a:r>
            <a:r>
              <a:rPr lang="en-IN" dirty="0" smtClean="0"/>
              <a:t>. </a:t>
            </a:r>
          </a:p>
          <a:p>
            <a:pPr algn="just"/>
            <a:r>
              <a:rPr lang="en-IN" dirty="0" smtClean="0"/>
              <a:t>The generated electrical voltage is then </a:t>
            </a:r>
            <a:r>
              <a:rPr lang="en-IN" dirty="0" smtClean="0">
                <a:solidFill>
                  <a:srgbClr val="7030A0"/>
                </a:solidFill>
              </a:rPr>
              <a:t>stepped up using a transformer </a:t>
            </a:r>
            <a:r>
              <a:rPr lang="en-IN" dirty="0" smtClean="0"/>
              <a:t>for the purpose of long-distance transmission. </a:t>
            </a:r>
            <a:endParaRPr lang="en-IN" dirty="0"/>
          </a:p>
        </p:txBody>
      </p:sp>
      <p:sp>
        <p:nvSpPr>
          <p:cNvPr id="4" name="Date Placeholder 3"/>
          <p:cNvSpPr>
            <a:spLocks noGrp="1"/>
          </p:cNvSpPr>
          <p:nvPr>
            <p:ph type="dt" sz="half" idx="10"/>
          </p:nvPr>
        </p:nvSpPr>
        <p:spPr/>
        <p:txBody>
          <a:bodyPr/>
          <a:lstStyle/>
          <a:p>
            <a:fld id="{15071FC1-42E0-4E82-865F-96343CC35F50}"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675" y="0"/>
            <a:ext cx="9905999" cy="461665"/>
          </a:xfrm>
          <a:prstGeom prst="rect">
            <a:avLst/>
          </a:prstGeom>
        </p:spPr>
        <p:txBody>
          <a:bodyPr wrap="square">
            <a:spAutoFit/>
          </a:bodyPr>
          <a:lstStyle/>
          <a:p>
            <a:r>
              <a:rPr lang="en-IN" sz="2400" b="1" dirty="0" smtClean="0">
                <a:solidFill>
                  <a:schemeClr val="accent6">
                    <a:lumMod val="75000"/>
                  </a:schemeClr>
                </a:solidFill>
              </a:rPr>
              <a:t>LAYOUT AND OPERATION OF SOLAR POWER GENERATION SYSTEM </a:t>
            </a:r>
            <a:endParaRPr lang="en-IN" sz="2400" dirty="0">
              <a:solidFill>
                <a:schemeClr val="accent6">
                  <a:lumMod val="75000"/>
                </a:schemeClr>
              </a:solidFill>
            </a:endParaRPr>
          </a:p>
        </p:txBody>
      </p:sp>
      <p:pic>
        <p:nvPicPr>
          <p:cNvPr id="25602" name="Picture 2" descr="https://powerofengineers.files.wordpress.com/2020/08/images-56.jpeg?w=494"/>
          <p:cNvPicPr>
            <a:picLocks noChangeAspect="1" noChangeArrowheads="1"/>
          </p:cNvPicPr>
          <p:nvPr/>
        </p:nvPicPr>
        <p:blipFill>
          <a:blip r:embed="rId2"/>
          <a:srcRect/>
          <a:stretch>
            <a:fillRect/>
          </a:stretch>
        </p:blipFill>
        <p:spPr bwMode="auto">
          <a:xfrm>
            <a:off x="1438275" y="457200"/>
            <a:ext cx="7246938" cy="6161019"/>
          </a:xfrm>
          <a:prstGeom prst="rect">
            <a:avLst/>
          </a:prstGeom>
          <a:noFill/>
        </p:spPr>
      </p:pic>
      <p:sp>
        <p:nvSpPr>
          <p:cNvPr id="4" name="Date Placeholder 3"/>
          <p:cNvSpPr>
            <a:spLocks noGrp="1"/>
          </p:cNvSpPr>
          <p:nvPr>
            <p:ph type="dt" sz="half" idx="10"/>
          </p:nvPr>
        </p:nvSpPr>
        <p:spPr/>
        <p:txBody>
          <a:bodyPr/>
          <a:lstStyle/>
          <a:p>
            <a:fld id="{5DFC429A-09F1-4F0D-97C4-7C9D5A3A1FB5}"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04110-8CAB-495C-B483-4DEEC3E85055}" type="datetime5">
              <a:rPr lang="en-US" smtClean="0"/>
              <a:pPr/>
              <a:t>19-Mar-24</a:t>
            </a:fld>
            <a:endParaRPr lang="en-US"/>
          </a:p>
        </p:txBody>
      </p:sp>
      <p:sp>
        <p:nvSpPr>
          <p:cNvPr id="3" name="Footer Placeholder 2"/>
          <p:cNvSpPr>
            <a:spLocks noGrp="1"/>
          </p:cNvSpPr>
          <p:nvPr>
            <p:ph type="ftr" sz="quarter" idx="11"/>
          </p:nvPr>
        </p:nvSpPr>
        <p:spPr/>
        <p:txBody>
          <a:bodyPr/>
          <a:lstStyle/>
          <a:p>
            <a:r>
              <a:rPr lang="en-US" smtClean="0"/>
              <a:t>BEEE UNIT-3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72706" name="Picture 2" descr="Understanding Off Grid Solar System Working Principle, 58% OFF"/>
          <p:cNvPicPr>
            <a:picLocks noChangeAspect="1" noChangeArrowheads="1"/>
          </p:cNvPicPr>
          <p:nvPr/>
        </p:nvPicPr>
        <p:blipFill>
          <a:blip r:embed="rId2"/>
          <a:srcRect/>
          <a:stretch>
            <a:fillRect/>
          </a:stretch>
        </p:blipFill>
        <p:spPr bwMode="auto">
          <a:xfrm>
            <a:off x="447675" y="-228600"/>
            <a:ext cx="9753600" cy="6502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0"/>
            <a:ext cx="10277475" cy="6857999"/>
          </a:xfrm>
        </p:spPr>
        <p:txBody>
          <a:bodyPr>
            <a:normAutofit lnSpcReduction="10000"/>
          </a:bodyPr>
          <a:lstStyle/>
          <a:p>
            <a:r>
              <a:rPr lang="en-IN" dirty="0" smtClean="0"/>
              <a:t>Solar photovoltaic (PV) panels use cells containing a semi-conductor material to capture the sun’s energy and convert solar radiation into electricity. </a:t>
            </a:r>
          </a:p>
          <a:p>
            <a:r>
              <a:rPr lang="en-IN" dirty="0" smtClean="0"/>
              <a:t>The most commonly used semi-conductor material is silicon. </a:t>
            </a:r>
          </a:p>
          <a:p>
            <a:r>
              <a:rPr lang="en-IN" dirty="0" smtClean="0"/>
              <a:t>When light strikes the cell a certain amount of energy is absorbed within the semiconductor material, knocking electrons, the negatively charged particles that form the basis of electricity.</a:t>
            </a:r>
          </a:p>
          <a:p>
            <a:r>
              <a:rPr lang="en-IN" dirty="0" smtClean="0"/>
              <a:t>Most PV cells have two layers of semi-conductor material, one positively charged and one negatively charged. </a:t>
            </a:r>
          </a:p>
          <a:p>
            <a:r>
              <a:rPr lang="en-IN" dirty="0" smtClean="0"/>
              <a:t>When light shines on the semi-conductor the electric field across the junction between these two layers causes electricity to flow, generating direct current (DC). </a:t>
            </a:r>
          </a:p>
        </p:txBody>
      </p:sp>
      <p:sp>
        <p:nvSpPr>
          <p:cNvPr id="4" name="Date Placeholder 3"/>
          <p:cNvSpPr>
            <a:spLocks noGrp="1"/>
          </p:cNvSpPr>
          <p:nvPr>
            <p:ph type="dt" sz="half" idx="10"/>
          </p:nvPr>
        </p:nvSpPr>
        <p:spPr/>
        <p:txBody>
          <a:bodyPr/>
          <a:lstStyle/>
          <a:p>
            <a:fld id="{B68CE6D6-0E60-4839-8B0A-B812A4C0E637}"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68" y="457201"/>
            <a:ext cx="9721215" cy="5668964"/>
          </a:xfrm>
        </p:spPr>
        <p:txBody>
          <a:bodyPr/>
          <a:lstStyle/>
          <a:p>
            <a:pPr algn="just"/>
            <a:r>
              <a:rPr lang="en-IN" dirty="0" smtClean="0"/>
              <a:t>Direct Current (DC) needs to be converted into alternating current (AC) so it can be used in a domestic building; this is performed by an inverter. </a:t>
            </a:r>
          </a:p>
          <a:p>
            <a:pPr algn="just"/>
            <a:r>
              <a:rPr lang="en-IN" dirty="0" smtClean="0"/>
              <a:t>The AC electricity then passes via the generation meter, which measures how much electricity has been created, and on to the consumer unit where it can be fed into the property for use or exported back to the national grid via the electricity meter. </a:t>
            </a:r>
            <a:endParaRPr lang="en-IN" dirty="0"/>
          </a:p>
        </p:txBody>
      </p:sp>
      <p:sp>
        <p:nvSpPr>
          <p:cNvPr id="4" name="Date Placeholder 3"/>
          <p:cNvSpPr>
            <a:spLocks noGrp="1"/>
          </p:cNvSpPr>
          <p:nvPr>
            <p:ph type="dt" sz="half" idx="10"/>
          </p:nvPr>
        </p:nvSpPr>
        <p:spPr/>
        <p:txBody>
          <a:bodyPr/>
          <a:lstStyle/>
          <a:p>
            <a:fld id="{EA73746E-D216-4109-B13A-C3B9903F111D}"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7030A0"/>
                </a:solidFill>
              </a:rPr>
              <a:t>SOURCES OF ENERGY:</a:t>
            </a:r>
            <a:endParaRPr lang="en-IN" dirty="0">
              <a:solidFill>
                <a:srgbClr val="7030A0"/>
              </a:solidFill>
            </a:endParaRPr>
          </a:p>
        </p:txBody>
      </p:sp>
      <p:sp>
        <p:nvSpPr>
          <p:cNvPr id="3" name="Content Placeholder 2"/>
          <p:cNvSpPr>
            <a:spLocks noGrp="1"/>
          </p:cNvSpPr>
          <p:nvPr>
            <p:ph idx="1"/>
          </p:nvPr>
        </p:nvSpPr>
        <p:spPr/>
        <p:txBody>
          <a:bodyPr/>
          <a:lstStyle/>
          <a:p>
            <a:endParaRPr lang="en-IN" dirty="0" smtClean="0"/>
          </a:p>
          <a:p>
            <a:pPr>
              <a:buNone/>
            </a:pPr>
            <a:r>
              <a:rPr lang="en-IN" b="1" dirty="0" smtClean="0"/>
              <a:t>The two major sources of energy is classified as: </a:t>
            </a:r>
          </a:p>
          <a:p>
            <a:pPr>
              <a:buFont typeface="Wingdings" pitchFamily="2" charset="2"/>
              <a:buChar char="Ø"/>
            </a:pPr>
            <a:r>
              <a:rPr lang="en-IN" dirty="0" smtClean="0"/>
              <a:t>Conventional Sources </a:t>
            </a:r>
          </a:p>
          <a:p>
            <a:pPr>
              <a:buFont typeface="Wingdings" pitchFamily="2" charset="2"/>
              <a:buChar char="Ø"/>
            </a:pPr>
            <a:r>
              <a:rPr lang="en-IN" dirty="0" smtClean="0"/>
              <a:t>Non-Conventional Sources </a:t>
            </a:r>
          </a:p>
          <a:p>
            <a:endParaRPr lang="en-IN" dirty="0"/>
          </a:p>
        </p:txBody>
      </p:sp>
      <p:sp>
        <p:nvSpPr>
          <p:cNvPr id="4" name="Date Placeholder 3"/>
          <p:cNvSpPr>
            <a:spLocks noGrp="1"/>
          </p:cNvSpPr>
          <p:nvPr>
            <p:ph type="dt" sz="half" idx="10"/>
          </p:nvPr>
        </p:nvSpPr>
        <p:spPr/>
        <p:txBody>
          <a:bodyPr/>
          <a:lstStyle/>
          <a:p>
            <a:fld id="{631801A4-0A3C-40C9-BACD-6F70B5FE854C}"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075" y="0"/>
            <a:ext cx="10058399" cy="523220"/>
          </a:xfrm>
          <a:prstGeom prst="rect">
            <a:avLst/>
          </a:prstGeom>
        </p:spPr>
        <p:txBody>
          <a:bodyPr wrap="square">
            <a:spAutoFit/>
          </a:bodyPr>
          <a:lstStyle/>
          <a:p>
            <a:r>
              <a:rPr lang="en-IN" sz="2800" b="1" dirty="0" smtClean="0">
                <a:solidFill>
                  <a:schemeClr val="accent6">
                    <a:lumMod val="75000"/>
                  </a:schemeClr>
                </a:solidFill>
              </a:rPr>
              <a:t>LAYOUT AND OPERATION OF WIND POWER GENERATION SYSTEM </a:t>
            </a:r>
            <a:endParaRPr lang="en-IN" sz="2800" dirty="0">
              <a:solidFill>
                <a:schemeClr val="accent6">
                  <a:lumMod val="75000"/>
                </a:schemeClr>
              </a:solidFill>
            </a:endParaRPr>
          </a:p>
        </p:txBody>
      </p:sp>
      <p:pic>
        <p:nvPicPr>
          <p:cNvPr id="28674" name="Picture 2" descr="https://powerofengineers.files.wordpress.com/2020/08/1200px-wind_turbine_diagram.svg_.png?w=966"/>
          <p:cNvPicPr>
            <a:picLocks noChangeAspect="1" noChangeArrowheads="1"/>
          </p:cNvPicPr>
          <p:nvPr/>
        </p:nvPicPr>
        <p:blipFill>
          <a:blip r:embed="rId2"/>
          <a:srcRect/>
          <a:stretch>
            <a:fillRect/>
          </a:stretch>
        </p:blipFill>
        <p:spPr bwMode="auto">
          <a:xfrm>
            <a:off x="1819274" y="0"/>
            <a:ext cx="7331337" cy="6858000"/>
          </a:xfrm>
          <a:prstGeom prst="rect">
            <a:avLst/>
          </a:prstGeom>
          <a:noFill/>
        </p:spPr>
      </p:pic>
      <p:sp>
        <p:nvSpPr>
          <p:cNvPr id="4" name="Date Placeholder 3"/>
          <p:cNvSpPr>
            <a:spLocks noGrp="1"/>
          </p:cNvSpPr>
          <p:nvPr>
            <p:ph type="dt" sz="half" idx="10"/>
          </p:nvPr>
        </p:nvSpPr>
        <p:spPr/>
        <p:txBody>
          <a:bodyPr/>
          <a:lstStyle/>
          <a:p>
            <a:fld id="{5EF9614D-1FE4-4B93-B7D4-1027685DEDE5}"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04110-8CAB-495C-B483-4DEEC3E85055}" type="datetime5">
              <a:rPr lang="en-US" smtClean="0"/>
              <a:pPr/>
              <a:t>19-Mar-24</a:t>
            </a:fld>
            <a:endParaRPr lang="en-US"/>
          </a:p>
        </p:txBody>
      </p:sp>
      <p:sp>
        <p:nvSpPr>
          <p:cNvPr id="3" name="Footer Placeholder 2"/>
          <p:cNvSpPr>
            <a:spLocks noGrp="1"/>
          </p:cNvSpPr>
          <p:nvPr>
            <p:ph type="ftr" sz="quarter" idx="11"/>
          </p:nvPr>
        </p:nvSpPr>
        <p:spPr/>
        <p:txBody>
          <a:bodyPr/>
          <a:lstStyle/>
          <a:p>
            <a:r>
              <a:rPr lang="en-US" smtClean="0"/>
              <a:t>BEEE UNIT-3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73730" name="AutoShape 2" descr="Flow Diagram of a Wind Turbine System Here, 1) Wind Turbine: Converts wind energy into rotational (mechanical) energy 2) Gear system and coupling: It steps up the speed and transmits it to the generator rotor 3) Generator: Converts rotational energy into electrical energy. 4) Controller: Senses wind direction, wind speed, generator output and temperature and initiates appropriate control signals to take control action. There are two basic types of wind turbines (WT): horizontal axis wind turbines (HAWT) and vertical axis wind turbines (VAWT). Figures 6(a) and 6(b) show HAWT and VAWT respectivel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73732" name="AutoShape 4" descr="Flow Diagram of a Wind Turbine System Here, 1) Wind Turbine: Converts wind energy into rotational (mechanical) energy 2) Gear system and coupling: It steps up the speed and transmits it to the generator rotor 3) Generator: Converts rotational energy into electrical energy. 4) Controller: Senses wind direction, wind speed, generator output and temperature and initiates appropriate control signals to take control action. There are two basic types of wind turbines (WT): horizontal axis wind turbines (HAWT) and vertical axis wind turbines (VAWT). Figures 6(a) and 6(b) show HAWT and VAWT respectivel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73734" name="AutoShape 6" descr="Flow Diagram of a Wind Turbine System Here, 1) Wind Turbine: Converts wind energy into rotational (mechanical) energy 2) Gear system and coupling: It steps up the speed and transmits it to the generator rotor 3) Generator: Converts rotational energy into electrical energy. 4) Controller: Senses wind direction, wind speed, generator output and temperature and initiates appropriate control signals to take control action. There are two basic types of wind turbines (WT): horizontal axis wind turbines (HAWT) and vertical axis wind turbines (VAWT). Figures 6(a) and 6(b) show HAWT and VAWT respectivel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73736" name="Picture 8" descr="Wind Power Plant Types Of Wind Turbines And Generators, 58% OFF"/>
          <p:cNvPicPr>
            <a:picLocks noChangeAspect="1" noChangeArrowheads="1"/>
          </p:cNvPicPr>
          <p:nvPr/>
        </p:nvPicPr>
        <p:blipFill>
          <a:blip r:embed="rId2"/>
          <a:srcRect/>
          <a:stretch>
            <a:fillRect/>
          </a:stretch>
        </p:blipFill>
        <p:spPr bwMode="auto">
          <a:xfrm>
            <a:off x="1285875" y="457200"/>
            <a:ext cx="8153400" cy="586852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04110-8CAB-495C-B483-4DEEC3E85055}" type="datetime5">
              <a:rPr lang="en-US" smtClean="0"/>
              <a:pPr/>
              <a:t>19-Mar-24</a:t>
            </a:fld>
            <a:endParaRPr lang="en-US"/>
          </a:p>
        </p:txBody>
      </p:sp>
      <p:sp>
        <p:nvSpPr>
          <p:cNvPr id="3" name="Footer Placeholder 2"/>
          <p:cNvSpPr>
            <a:spLocks noGrp="1"/>
          </p:cNvSpPr>
          <p:nvPr>
            <p:ph type="ftr" sz="quarter" idx="11"/>
          </p:nvPr>
        </p:nvSpPr>
        <p:spPr/>
        <p:txBody>
          <a:bodyPr/>
          <a:lstStyle/>
          <a:p>
            <a:r>
              <a:rPr lang="en-US" smtClean="0"/>
              <a:t>BEEE UNIT-3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74754" name="AutoShape 2" descr="Flow Diagram of a Wind Turbine System Here, 1) Wind Turbin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74756" name="AutoShape 4" descr="Flow Diagram of a Wind Turbine System Here, 1) Wind Turbin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74757" name="Picture 5"/>
          <p:cNvPicPr>
            <a:picLocks noChangeAspect="1" noChangeArrowheads="1"/>
          </p:cNvPicPr>
          <p:nvPr/>
        </p:nvPicPr>
        <p:blipFill>
          <a:blip r:embed="rId2"/>
          <a:srcRect/>
          <a:stretch>
            <a:fillRect/>
          </a:stretch>
        </p:blipFill>
        <p:spPr bwMode="auto">
          <a:xfrm>
            <a:off x="295275" y="381000"/>
            <a:ext cx="10239726" cy="51054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04110-8CAB-495C-B483-4DEEC3E85055}" type="datetime5">
              <a:rPr lang="en-US" smtClean="0"/>
              <a:pPr/>
              <a:t>19-Mar-24</a:t>
            </a:fld>
            <a:endParaRPr lang="en-US"/>
          </a:p>
        </p:txBody>
      </p:sp>
      <p:sp>
        <p:nvSpPr>
          <p:cNvPr id="3" name="Footer Placeholder 2"/>
          <p:cNvSpPr>
            <a:spLocks noGrp="1"/>
          </p:cNvSpPr>
          <p:nvPr>
            <p:ph type="ftr" sz="quarter" idx="11"/>
          </p:nvPr>
        </p:nvSpPr>
        <p:spPr/>
        <p:txBody>
          <a:bodyPr/>
          <a:lstStyle/>
          <a:p>
            <a:r>
              <a:rPr lang="en-US" smtClean="0"/>
              <a:t>BEEE UNIT-3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Rectangle 4"/>
          <p:cNvSpPr/>
          <p:nvPr/>
        </p:nvSpPr>
        <p:spPr>
          <a:xfrm>
            <a:off x="676275" y="304800"/>
            <a:ext cx="9220199" cy="6001643"/>
          </a:xfrm>
          <a:prstGeom prst="rect">
            <a:avLst/>
          </a:prstGeom>
        </p:spPr>
        <p:txBody>
          <a:bodyPr wrap="square">
            <a:spAutoFit/>
          </a:bodyPr>
          <a:lstStyle/>
          <a:p>
            <a:pPr marL="514350" indent="-514350" algn="just">
              <a:buFont typeface="+mj-lt"/>
              <a:buAutoNum type="arabicPeriod"/>
            </a:pPr>
            <a:r>
              <a:rPr lang="en-IN" sz="3200" dirty="0" smtClean="0"/>
              <a:t>Wind Turbine: Converts wind energy into rotational (mechanical) energy </a:t>
            </a:r>
          </a:p>
          <a:p>
            <a:pPr marL="514350" indent="-514350" algn="just">
              <a:buFont typeface="+mj-lt"/>
              <a:buAutoNum type="arabicPeriod"/>
            </a:pPr>
            <a:r>
              <a:rPr lang="en-IN" sz="3200" dirty="0" smtClean="0"/>
              <a:t>Gear system and coupling: It steps up the speed and transmits it to the generator rotor </a:t>
            </a:r>
          </a:p>
          <a:p>
            <a:pPr marL="514350" indent="-514350" algn="just">
              <a:buFont typeface="+mj-lt"/>
              <a:buAutoNum type="arabicPeriod"/>
            </a:pPr>
            <a:r>
              <a:rPr lang="en-IN" sz="3200" dirty="0" smtClean="0"/>
              <a:t>Generator: Converts rotational energy into electrical energy. </a:t>
            </a:r>
          </a:p>
          <a:p>
            <a:pPr marL="514350" indent="-514350" algn="just">
              <a:buFont typeface="+mj-lt"/>
              <a:buAutoNum type="arabicPeriod"/>
            </a:pPr>
            <a:r>
              <a:rPr lang="en-IN" sz="3200" dirty="0" smtClean="0"/>
              <a:t>Controller: Senses wind direction, wind speed, generator output and temperature and initiates appropriate control signals to take control action. </a:t>
            </a:r>
          </a:p>
          <a:p>
            <a:pPr marL="514350" indent="-514350" algn="just">
              <a:buFont typeface="+mj-lt"/>
              <a:buAutoNum type="arabicPeriod"/>
            </a:pPr>
            <a:r>
              <a:rPr lang="en-IN" sz="3200" dirty="0" smtClean="0"/>
              <a:t>There are two basic types of wind turbines (WT): horizontal axis wind turbines (HAWT) and vertical axis wind turbines (VAWT). </a:t>
            </a: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What is wind energy? Definition, types and more"/>
          <p:cNvPicPr>
            <a:picLocks noChangeAspect="1" noChangeArrowheads="1"/>
          </p:cNvPicPr>
          <p:nvPr/>
        </p:nvPicPr>
        <p:blipFill>
          <a:blip r:embed="rId2"/>
          <a:srcRect/>
          <a:stretch>
            <a:fillRect/>
          </a:stretch>
        </p:blipFill>
        <p:spPr bwMode="auto">
          <a:xfrm>
            <a:off x="1590675" y="-76200"/>
            <a:ext cx="7153275" cy="7153276"/>
          </a:xfrm>
          <a:prstGeom prst="rect">
            <a:avLst/>
          </a:prstGeom>
          <a:noFill/>
        </p:spPr>
      </p:pic>
      <p:sp>
        <p:nvSpPr>
          <p:cNvPr id="3" name="Date Placeholder 2"/>
          <p:cNvSpPr>
            <a:spLocks noGrp="1"/>
          </p:cNvSpPr>
          <p:nvPr>
            <p:ph type="dt" sz="half" idx="10"/>
          </p:nvPr>
        </p:nvSpPr>
        <p:spPr/>
        <p:txBody>
          <a:bodyPr/>
          <a:lstStyle/>
          <a:p>
            <a:fld id="{DF590E82-0BF6-49A3-96BE-190129E19B57}" type="datetime5">
              <a:rPr lang="en-US" smtClean="0"/>
              <a:pPr/>
              <a:t>19-Mar-24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68" y="457199"/>
            <a:ext cx="9737407" cy="6019801"/>
          </a:xfrm>
        </p:spPr>
        <p:txBody>
          <a:bodyPr>
            <a:normAutofit fontScale="85000" lnSpcReduction="20000"/>
          </a:bodyPr>
          <a:lstStyle/>
          <a:p>
            <a:pPr algn="just"/>
            <a:r>
              <a:rPr lang="en-IN" dirty="0" smtClean="0"/>
              <a:t>Wind Power plants are a </a:t>
            </a:r>
            <a:r>
              <a:rPr lang="en-IN" dirty="0" smtClean="0">
                <a:solidFill>
                  <a:schemeClr val="tx2"/>
                </a:solidFill>
              </a:rPr>
              <a:t>collection of wind turbines </a:t>
            </a:r>
            <a:r>
              <a:rPr lang="en-IN" dirty="0" smtClean="0"/>
              <a:t>either horizontal or vertical type. </a:t>
            </a:r>
          </a:p>
          <a:p>
            <a:pPr algn="just"/>
            <a:r>
              <a:rPr lang="en-IN" dirty="0" smtClean="0"/>
              <a:t>These turbines collect the energy individually and are connected to a common plant. </a:t>
            </a:r>
          </a:p>
          <a:p>
            <a:pPr algn="just"/>
            <a:r>
              <a:rPr lang="en-IN" dirty="0" smtClean="0"/>
              <a:t>The </a:t>
            </a:r>
            <a:r>
              <a:rPr lang="en-IN" dirty="0" smtClean="0">
                <a:solidFill>
                  <a:srgbClr val="7030A0"/>
                </a:solidFill>
              </a:rPr>
              <a:t>wind turbine </a:t>
            </a:r>
            <a:r>
              <a:rPr lang="en-IN" dirty="0" smtClean="0"/>
              <a:t>is also similar to the normal turbine, as it </a:t>
            </a:r>
            <a:r>
              <a:rPr lang="en-IN" dirty="0" smtClean="0">
                <a:solidFill>
                  <a:schemeClr val="tx2"/>
                </a:solidFill>
              </a:rPr>
              <a:t>converts kinetic energy into mechanical energy</a:t>
            </a:r>
            <a:r>
              <a:rPr lang="en-IN" dirty="0" smtClean="0"/>
              <a:t>. </a:t>
            </a:r>
          </a:p>
          <a:p>
            <a:pPr algn="just"/>
            <a:r>
              <a:rPr lang="en-IN" dirty="0" smtClean="0"/>
              <a:t>The wind turbine works </a:t>
            </a:r>
            <a:r>
              <a:rPr lang="en-IN" dirty="0" smtClean="0">
                <a:solidFill>
                  <a:schemeClr val="tx2"/>
                </a:solidFill>
              </a:rPr>
              <a:t>on the principle of conversion of kinetic energy of wind to mechanical energy </a:t>
            </a:r>
            <a:r>
              <a:rPr lang="en-IN" dirty="0" smtClean="0"/>
              <a:t>used to rotate the blades of a fan connected to an electric generator.</a:t>
            </a:r>
          </a:p>
          <a:p>
            <a:pPr algn="just"/>
            <a:r>
              <a:rPr lang="en-IN" dirty="0" smtClean="0"/>
              <a:t>When the wind or air touches the blades (or) vanes of the windmill it the air pressure can be uneven, higher on one side of the blade and lower on the other. </a:t>
            </a:r>
          </a:p>
          <a:p>
            <a:pPr algn="just"/>
            <a:r>
              <a:rPr lang="en-IN" dirty="0" smtClean="0"/>
              <a:t>Hence, uneven pressure causes the blades to spin around the </a:t>
            </a:r>
            <a:r>
              <a:rPr lang="en-IN" dirty="0" err="1" smtClean="0"/>
              <a:t>center</a:t>
            </a:r>
            <a:r>
              <a:rPr lang="en-IN" dirty="0" smtClean="0"/>
              <a:t> of the turbine. </a:t>
            </a:r>
          </a:p>
          <a:p>
            <a:pPr algn="just"/>
            <a:r>
              <a:rPr lang="en-IN" dirty="0" smtClean="0"/>
              <a:t>The turbine does not operate at wind speeds above 55 mph with the use of the controller.</a:t>
            </a:r>
            <a:endParaRPr lang="en-IN" dirty="0"/>
          </a:p>
        </p:txBody>
      </p:sp>
      <p:sp>
        <p:nvSpPr>
          <p:cNvPr id="4" name="Date Placeholder 3"/>
          <p:cNvSpPr>
            <a:spLocks noGrp="1"/>
          </p:cNvSpPr>
          <p:nvPr>
            <p:ph type="dt" sz="half" idx="10"/>
          </p:nvPr>
        </p:nvSpPr>
        <p:spPr/>
        <p:txBody>
          <a:bodyPr/>
          <a:lstStyle/>
          <a:p>
            <a:fld id="{0E92357A-A899-4881-A1AC-887B6F32D21A}"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68" y="381001"/>
            <a:ext cx="9721215" cy="5745164"/>
          </a:xfrm>
        </p:spPr>
        <p:txBody>
          <a:bodyPr/>
          <a:lstStyle/>
          <a:p>
            <a:pPr algn="just"/>
            <a:r>
              <a:rPr lang="en-IN" dirty="0" smtClean="0"/>
              <a:t>The rotor shaft of the turbine (i.e., low speed and high speed) is interlinked with the </a:t>
            </a:r>
            <a:r>
              <a:rPr lang="en-IN" dirty="0" smtClean="0">
                <a:solidFill>
                  <a:srgbClr val="7030A0"/>
                </a:solidFill>
              </a:rPr>
              <a:t>gearbox which converts the speed from 30 to 60 rpm into 1000 to 1800 rpm</a:t>
            </a:r>
            <a:r>
              <a:rPr lang="en-IN" dirty="0" smtClean="0"/>
              <a:t>. </a:t>
            </a:r>
          </a:p>
          <a:p>
            <a:pPr algn="just"/>
            <a:r>
              <a:rPr lang="en-IN" dirty="0" smtClean="0"/>
              <a:t>As the gearbox consists of gears, to transmit mechanical energy. </a:t>
            </a:r>
          </a:p>
          <a:p>
            <a:pPr algn="just"/>
            <a:r>
              <a:rPr lang="en-IN" dirty="0" smtClean="0"/>
              <a:t>These speeds are most suitable to the </a:t>
            </a:r>
            <a:r>
              <a:rPr lang="en-IN" dirty="0" smtClean="0">
                <a:solidFill>
                  <a:srgbClr val="7030A0"/>
                </a:solidFill>
              </a:rPr>
              <a:t>generator for the generation of electricity. </a:t>
            </a:r>
          </a:p>
          <a:p>
            <a:pPr algn="just"/>
            <a:r>
              <a:rPr lang="en-IN" dirty="0" smtClean="0"/>
              <a:t>When the </a:t>
            </a:r>
            <a:r>
              <a:rPr lang="en-IN" dirty="0" smtClean="0">
                <a:solidFill>
                  <a:schemeClr val="tx2"/>
                </a:solidFill>
              </a:rPr>
              <a:t>rotor of the turbine rotates it drives a generator</a:t>
            </a:r>
            <a:r>
              <a:rPr lang="en-IN" dirty="0" smtClean="0"/>
              <a:t> through a setup gearbox causing the </a:t>
            </a:r>
            <a:r>
              <a:rPr lang="en-IN" dirty="0" smtClean="0">
                <a:solidFill>
                  <a:schemeClr val="tx2"/>
                </a:solidFill>
              </a:rPr>
              <a:t>generator</a:t>
            </a:r>
            <a:r>
              <a:rPr lang="en-IN" dirty="0" smtClean="0"/>
              <a:t> to produce </a:t>
            </a:r>
            <a:r>
              <a:rPr lang="en-IN" dirty="0" smtClean="0">
                <a:solidFill>
                  <a:schemeClr val="tx2"/>
                </a:solidFill>
              </a:rPr>
              <a:t>electrical energy.</a:t>
            </a:r>
            <a:endParaRPr lang="en-IN" dirty="0">
              <a:solidFill>
                <a:schemeClr val="tx2"/>
              </a:solidFill>
            </a:endParaRPr>
          </a:p>
        </p:txBody>
      </p:sp>
      <p:sp>
        <p:nvSpPr>
          <p:cNvPr id="4" name="Date Placeholder 3"/>
          <p:cNvSpPr>
            <a:spLocks noGrp="1"/>
          </p:cNvSpPr>
          <p:nvPr>
            <p:ph type="dt" sz="half" idx="10"/>
          </p:nvPr>
        </p:nvSpPr>
        <p:spPr/>
        <p:txBody>
          <a:bodyPr/>
          <a:lstStyle/>
          <a:p>
            <a:fld id="{F24918BE-8326-4D4E-B2F5-7AA1B86AA4B8}"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68" y="0"/>
            <a:ext cx="9721215" cy="685800"/>
          </a:xfrm>
        </p:spPr>
        <p:txBody>
          <a:bodyPr>
            <a:normAutofit fontScale="90000"/>
          </a:bodyPr>
          <a:lstStyle/>
          <a:p>
            <a:r>
              <a:rPr lang="en-IN" b="1" dirty="0" smtClean="0">
                <a:solidFill>
                  <a:srgbClr val="7030A0"/>
                </a:solidFill>
              </a:rPr>
              <a:t>ESTIMATION OF ELECRICIT`Y BILL</a:t>
            </a:r>
            <a:endParaRPr lang="en-IN" dirty="0">
              <a:solidFill>
                <a:srgbClr val="7030A0"/>
              </a:solidFill>
            </a:endParaRPr>
          </a:p>
        </p:txBody>
      </p:sp>
      <p:sp>
        <p:nvSpPr>
          <p:cNvPr id="3" name="Content Placeholder 2"/>
          <p:cNvSpPr>
            <a:spLocks noGrp="1"/>
          </p:cNvSpPr>
          <p:nvPr>
            <p:ph idx="1"/>
          </p:nvPr>
        </p:nvSpPr>
        <p:spPr>
          <a:xfrm>
            <a:off x="0" y="1143000"/>
            <a:ext cx="10261283" cy="5486399"/>
          </a:xfrm>
        </p:spPr>
        <p:txBody>
          <a:bodyPr/>
          <a:lstStyle/>
          <a:p>
            <a:pPr>
              <a:buNone/>
            </a:pPr>
            <a:r>
              <a:rPr lang="en-IN" b="1" u="sng" dirty="0" smtClean="0"/>
              <a:t>POWER RATING OF HOUSEHOLD APPLIANCES:</a:t>
            </a:r>
          </a:p>
          <a:p>
            <a:r>
              <a:rPr lang="en-IN" dirty="0" smtClean="0"/>
              <a:t>The </a:t>
            </a:r>
            <a:r>
              <a:rPr lang="en-IN" dirty="0" smtClean="0">
                <a:solidFill>
                  <a:srgbClr val="FF0000"/>
                </a:solidFill>
              </a:rPr>
              <a:t>rating of electrical appliance </a:t>
            </a:r>
            <a:r>
              <a:rPr lang="en-IN" dirty="0" smtClean="0"/>
              <a:t>indicates </a:t>
            </a:r>
            <a:r>
              <a:rPr lang="en-IN" dirty="0" smtClean="0">
                <a:solidFill>
                  <a:srgbClr val="7030A0"/>
                </a:solidFill>
              </a:rPr>
              <a:t>the voltage </a:t>
            </a:r>
            <a:r>
              <a:rPr lang="en-IN" dirty="0" smtClean="0"/>
              <a:t>at which the appliance is designed to work and </a:t>
            </a:r>
            <a:r>
              <a:rPr lang="en-IN" dirty="0" smtClean="0">
                <a:solidFill>
                  <a:srgbClr val="7030A0"/>
                </a:solidFill>
              </a:rPr>
              <a:t>the current </a:t>
            </a:r>
            <a:r>
              <a:rPr lang="en-IN" dirty="0" smtClean="0"/>
              <a:t>consumption at that voltage.</a:t>
            </a:r>
          </a:p>
          <a:p>
            <a:pPr algn="just"/>
            <a:r>
              <a:rPr lang="en-IN" dirty="0" smtClean="0"/>
              <a:t>The </a:t>
            </a:r>
            <a:r>
              <a:rPr lang="en-IN" dirty="0" smtClean="0">
                <a:solidFill>
                  <a:srgbClr val="7030A0"/>
                </a:solidFill>
              </a:rPr>
              <a:t>Energy consumption </a:t>
            </a:r>
            <a:r>
              <a:rPr lang="en-IN" dirty="0" smtClean="0"/>
              <a:t>of a device is calculated by multiplying the </a:t>
            </a:r>
            <a:r>
              <a:rPr lang="en-IN" dirty="0" smtClean="0">
                <a:solidFill>
                  <a:srgbClr val="7030A0"/>
                </a:solidFill>
              </a:rPr>
              <a:t>wattage of a device </a:t>
            </a:r>
            <a:r>
              <a:rPr lang="en-IN" dirty="0" smtClean="0"/>
              <a:t>and </a:t>
            </a:r>
            <a:r>
              <a:rPr lang="en-IN" dirty="0" smtClean="0">
                <a:solidFill>
                  <a:srgbClr val="7030A0"/>
                </a:solidFill>
              </a:rPr>
              <a:t>operational hours.</a:t>
            </a:r>
            <a:endParaRPr lang="en-IN" dirty="0">
              <a:solidFill>
                <a:srgbClr val="7030A0"/>
              </a:solidFill>
            </a:endParaRPr>
          </a:p>
        </p:txBody>
      </p:sp>
      <p:pic>
        <p:nvPicPr>
          <p:cNvPr id="33795" name="Picture 3"/>
          <p:cNvPicPr>
            <a:picLocks noChangeAspect="1" noChangeArrowheads="1"/>
          </p:cNvPicPr>
          <p:nvPr/>
        </p:nvPicPr>
        <p:blipFill>
          <a:blip r:embed="rId2"/>
          <a:srcRect/>
          <a:stretch>
            <a:fillRect/>
          </a:stretch>
        </p:blipFill>
        <p:spPr bwMode="auto">
          <a:xfrm>
            <a:off x="1666875" y="4724400"/>
            <a:ext cx="6846887" cy="4572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AFA8D956-0F1E-4348-B307-1A241592E93C}" type="datetime5">
              <a:rPr lang="en-US" smtClean="0"/>
              <a:pPr/>
              <a:t>19-Mar-24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
        <p:nvSpPr>
          <p:cNvPr id="7" name="Footer Placeholder 6"/>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solidFill>
                  <a:srgbClr val="7030A0"/>
                </a:solidFill>
              </a:rPr>
              <a:t>UNIT</a:t>
            </a:r>
            <a:endParaRPr lang="en-IN" u="sng" dirty="0">
              <a:solidFill>
                <a:srgbClr val="7030A0"/>
              </a:solidFill>
            </a:endParaRPr>
          </a:p>
        </p:txBody>
      </p:sp>
      <p:pic>
        <p:nvPicPr>
          <p:cNvPr id="34818" name="Picture 2"/>
          <p:cNvPicPr>
            <a:picLocks noChangeAspect="1" noChangeArrowheads="1"/>
          </p:cNvPicPr>
          <p:nvPr/>
        </p:nvPicPr>
        <p:blipFill>
          <a:blip r:embed="rId2"/>
          <a:srcRect/>
          <a:stretch>
            <a:fillRect/>
          </a:stretch>
        </p:blipFill>
        <p:spPr bwMode="auto">
          <a:xfrm>
            <a:off x="685800" y="1828800"/>
            <a:ext cx="10115550" cy="2503487"/>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8D69A0A4-F8C3-4E5E-903C-58A34C193244}"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506075" cy="553998"/>
          </a:xfrm>
          <a:prstGeom prst="rect">
            <a:avLst/>
          </a:prstGeom>
        </p:spPr>
        <p:txBody>
          <a:bodyPr wrap="square">
            <a:spAutoFit/>
          </a:bodyPr>
          <a:lstStyle/>
          <a:p>
            <a:r>
              <a:rPr lang="en-IN" sz="3000" b="1" i="1" u="sng" dirty="0" smtClean="0">
                <a:solidFill>
                  <a:srgbClr val="C00000"/>
                </a:solidFill>
              </a:rPr>
              <a:t>Calculation Of Power </a:t>
            </a:r>
            <a:r>
              <a:rPr lang="en-IN" sz="3000" b="1" i="1" u="sng" dirty="0" err="1" smtClean="0">
                <a:solidFill>
                  <a:srgbClr val="C00000"/>
                </a:solidFill>
              </a:rPr>
              <a:t>Consumtion</a:t>
            </a:r>
            <a:r>
              <a:rPr lang="en-IN" sz="3000" b="1" i="1" u="sng" dirty="0" smtClean="0">
                <a:solidFill>
                  <a:srgbClr val="C00000"/>
                </a:solidFill>
              </a:rPr>
              <a:t> Of Electrical Home Appliances </a:t>
            </a:r>
            <a:endParaRPr lang="en-IN" sz="3000" b="1" i="1" u="sng" dirty="0">
              <a:solidFill>
                <a:srgbClr val="C00000"/>
              </a:solidFill>
            </a:endParaRPr>
          </a:p>
        </p:txBody>
      </p:sp>
      <p:pic>
        <p:nvPicPr>
          <p:cNvPr id="35843" name="Picture 3"/>
          <p:cNvPicPr>
            <a:picLocks noChangeAspect="1" noChangeArrowheads="1"/>
          </p:cNvPicPr>
          <p:nvPr/>
        </p:nvPicPr>
        <p:blipFill>
          <a:blip r:embed="rId2"/>
          <a:srcRect/>
          <a:stretch>
            <a:fillRect/>
          </a:stretch>
        </p:blipFill>
        <p:spPr bwMode="auto">
          <a:xfrm>
            <a:off x="219075" y="609600"/>
            <a:ext cx="10363200" cy="5419725"/>
          </a:xfrm>
          <a:prstGeom prst="rect">
            <a:avLst/>
          </a:prstGeom>
          <a:noFill/>
          <a:ln w="9525">
            <a:noFill/>
            <a:miter lim="800000"/>
            <a:headEnd/>
            <a:tailEnd/>
          </a:ln>
          <a:effectLst/>
        </p:spPr>
      </p:pic>
      <p:pic>
        <p:nvPicPr>
          <p:cNvPr id="35844" name="Picture 4"/>
          <p:cNvPicPr>
            <a:picLocks noChangeAspect="1" noChangeArrowheads="1"/>
          </p:cNvPicPr>
          <p:nvPr/>
        </p:nvPicPr>
        <p:blipFill>
          <a:blip r:embed="rId3"/>
          <a:srcRect/>
          <a:stretch>
            <a:fillRect/>
          </a:stretch>
        </p:blipFill>
        <p:spPr bwMode="auto">
          <a:xfrm>
            <a:off x="1666875" y="6046787"/>
            <a:ext cx="6046787" cy="811213"/>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9FB0B1E7-4232-4A1D-8CBB-FE9F5BCBD18A}" type="datetime5">
              <a:rPr lang="en-US" smtClean="0"/>
              <a:pPr/>
              <a:t>19-Mar-24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
        <p:nvSpPr>
          <p:cNvPr id="7" name="Footer Placeholder 6"/>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90588" y="850900"/>
            <a:ext cx="9018587" cy="5154613"/>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E959B40D-3C66-4211-888D-9C6313B6A1BD}" type="datetime5">
              <a:rPr lang="en-US" smtClean="0"/>
              <a:pPr/>
              <a:t>19-Mar-24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BEEE UNIT-3</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68" y="0"/>
            <a:ext cx="9721215" cy="838200"/>
          </a:xfrm>
        </p:spPr>
        <p:txBody>
          <a:bodyPr>
            <a:normAutofit/>
          </a:bodyPr>
          <a:lstStyle/>
          <a:p>
            <a:pPr algn="l"/>
            <a:r>
              <a:rPr lang="en-IN" sz="4000" b="1" dirty="0" smtClean="0">
                <a:solidFill>
                  <a:srgbClr val="C00000"/>
                </a:solidFill>
              </a:rPr>
              <a:t>TARIFF:</a:t>
            </a:r>
            <a:endParaRPr lang="en-IN" sz="4000" dirty="0">
              <a:solidFill>
                <a:srgbClr val="C00000"/>
              </a:solidFill>
            </a:endParaRPr>
          </a:p>
        </p:txBody>
      </p:sp>
      <p:sp>
        <p:nvSpPr>
          <p:cNvPr id="3" name="Content Placeholder 2"/>
          <p:cNvSpPr>
            <a:spLocks noGrp="1"/>
          </p:cNvSpPr>
          <p:nvPr>
            <p:ph idx="1"/>
          </p:nvPr>
        </p:nvSpPr>
        <p:spPr>
          <a:xfrm>
            <a:off x="540068" y="762000"/>
            <a:ext cx="9966007" cy="5791200"/>
          </a:xfrm>
        </p:spPr>
        <p:txBody>
          <a:bodyPr>
            <a:normAutofit lnSpcReduction="10000"/>
          </a:bodyPr>
          <a:lstStyle/>
          <a:p>
            <a:pPr algn="just"/>
            <a:r>
              <a:rPr lang="en-IN" dirty="0" smtClean="0"/>
              <a:t>The rate at which electrical energy is supplied to a consumer is known as tariff.</a:t>
            </a:r>
          </a:p>
          <a:p>
            <a:pPr>
              <a:buNone/>
            </a:pPr>
            <a:endParaRPr lang="en-IN" b="1" dirty="0" smtClean="0"/>
          </a:p>
          <a:p>
            <a:pPr>
              <a:buNone/>
            </a:pPr>
            <a:r>
              <a:rPr lang="en-IN" b="1" dirty="0" smtClean="0">
                <a:solidFill>
                  <a:srgbClr val="7030A0"/>
                </a:solidFill>
              </a:rPr>
              <a:t>Objectives of tariff: </a:t>
            </a:r>
          </a:p>
          <a:p>
            <a:pPr algn="just"/>
            <a:r>
              <a:rPr lang="en-IN" dirty="0" smtClean="0"/>
              <a:t>Recovery of cost of producing electrical energy at the power station. </a:t>
            </a:r>
          </a:p>
          <a:p>
            <a:pPr algn="just"/>
            <a:r>
              <a:rPr lang="en-IN" dirty="0" smtClean="0"/>
              <a:t>Recovery of cost on the capital investment in transmission and distribution systems. </a:t>
            </a:r>
          </a:p>
          <a:p>
            <a:pPr algn="just"/>
            <a:r>
              <a:rPr lang="en-IN" dirty="0" smtClean="0"/>
              <a:t>Recovery of cost of operation and maintenance of supply of electrical energy e.g., metering equipment, billing etc. </a:t>
            </a:r>
          </a:p>
          <a:p>
            <a:pPr algn="just"/>
            <a:r>
              <a:rPr lang="en-IN" dirty="0" smtClean="0"/>
              <a:t>A suitable profit on the capital investment </a:t>
            </a:r>
          </a:p>
          <a:p>
            <a:pPr algn="just"/>
            <a:endParaRPr lang="en-IN" dirty="0"/>
          </a:p>
        </p:txBody>
      </p:sp>
      <p:sp>
        <p:nvSpPr>
          <p:cNvPr id="4" name="Date Placeholder 3"/>
          <p:cNvSpPr>
            <a:spLocks noGrp="1"/>
          </p:cNvSpPr>
          <p:nvPr>
            <p:ph type="dt" sz="half" idx="10"/>
          </p:nvPr>
        </p:nvSpPr>
        <p:spPr/>
        <p:txBody>
          <a:bodyPr/>
          <a:lstStyle/>
          <a:p>
            <a:fld id="{AE213E37-52E3-4598-93B5-0BC3CEC99A8D}"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68" y="0"/>
            <a:ext cx="9721215" cy="762000"/>
          </a:xfrm>
        </p:spPr>
        <p:txBody>
          <a:bodyPr>
            <a:normAutofit/>
          </a:bodyPr>
          <a:lstStyle/>
          <a:p>
            <a:pPr algn="l"/>
            <a:r>
              <a:rPr lang="en-IN" b="1" dirty="0" smtClean="0">
                <a:solidFill>
                  <a:srgbClr val="7030A0"/>
                </a:solidFill>
              </a:rPr>
              <a:t>Two-part tariff:</a:t>
            </a:r>
            <a:endParaRPr lang="en-IN" dirty="0">
              <a:solidFill>
                <a:srgbClr val="7030A0"/>
              </a:solidFill>
            </a:endParaRPr>
          </a:p>
        </p:txBody>
      </p:sp>
      <p:sp>
        <p:nvSpPr>
          <p:cNvPr id="3" name="Content Placeholder 2"/>
          <p:cNvSpPr>
            <a:spLocks noGrp="1"/>
          </p:cNvSpPr>
          <p:nvPr>
            <p:ph idx="1"/>
          </p:nvPr>
        </p:nvSpPr>
        <p:spPr>
          <a:xfrm>
            <a:off x="540068" y="685800"/>
            <a:ext cx="9721215" cy="5440365"/>
          </a:xfrm>
        </p:spPr>
        <p:txBody>
          <a:bodyPr/>
          <a:lstStyle/>
          <a:p>
            <a:pPr algn="just"/>
            <a:r>
              <a:rPr lang="en-IN" dirty="0" smtClean="0"/>
              <a:t>When the </a:t>
            </a:r>
            <a:r>
              <a:rPr lang="en-IN" dirty="0" smtClean="0">
                <a:solidFill>
                  <a:schemeClr val="accent4"/>
                </a:solidFill>
              </a:rPr>
              <a:t>rate of electrical energy </a:t>
            </a:r>
            <a:r>
              <a:rPr lang="en-IN" dirty="0" smtClean="0"/>
              <a:t>is charged on the basis of </a:t>
            </a:r>
            <a:r>
              <a:rPr lang="en-IN" dirty="0" smtClean="0">
                <a:solidFill>
                  <a:schemeClr val="accent6"/>
                </a:solidFill>
              </a:rPr>
              <a:t>maximum demand of the consumer </a:t>
            </a:r>
            <a:r>
              <a:rPr lang="en-IN" dirty="0" smtClean="0"/>
              <a:t>and the </a:t>
            </a:r>
            <a:r>
              <a:rPr lang="en-IN" dirty="0" smtClean="0">
                <a:solidFill>
                  <a:schemeClr val="accent5"/>
                </a:solidFill>
              </a:rPr>
              <a:t>units consumed</a:t>
            </a:r>
            <a:r>
              <a:rPr lang="en-IN" dirty="0" smtClean="0"/>
              <a:t>, it is called a </a:t>
            </a:r>
            <a:r>
              <a:rPr lang="en-IN" dirty="0" smtClean="0">
                <a:solidFill>
                  <a:schemeClr val="accent2"/>
                </a:solidFill>
              </a:rPr>
              <a:t>two-part tariff.</a:t>
            </a:r>
          </a:p>
          <a:p>
            <a:pPr algn="just"/>
            <a:r>
              <a:rPr lang="en-IN" dirty="0" smtClean="0"/>
              <a:t>In </a:t>
            </a:r>
            <a:r>
              <a:rPr lang="en-IN" dirty="0" smtClean="0">
                <a:solidFill>
                  <a:schemeClr val="accent4"/>
                </a:solidFill>
              </a:rPr>
              <a:t>two-part tariff</a:t>
            </a:r>
            <a:r>
              <a:rPr lang="en-IN" dirty="0" smtClean="0"/>
              <a:t>, the </a:t>
            </a:r>
            <a:r>
              <a:rPr lang="en-IN" dirty="0" smtClean="0">
                <a:solidFill>
                  <a:schemeClr val="accent3">
                    <a:lumMod val="75000"/>
                  </a:schemeClr>
                </a:solidFill>
              </a:rPr>
              <a:t>total charge </a:t>
            </a:r>
            <a:r>
              <a:rPr lang="en-IN" dirty="0" smtClean="0"/>
              <a:t>to be made from the consumer is split into two components </a:t>
            </a:r>
          </a:p>
          <a:p>
            <a:pPr algn="just">
              <a:buNone/>
            </a:pPr>
            <a:r>
              <a:rPr lang="en-IN" dirty="0" smtClean="0">
                <a:solidFill>
                  <a:schemeClr val="accent2"/>
                </a:solidFill>
              </a:rPr>
              <a:t>		fixed charges and running charges</a:t>
            </a:r>
          </a:p>
          <a:p>
            <a:pPr algn="just"/>
            <a:r>
              <a:rPr lang="en-IN" dirty="0" smtClean="0"/>
              <a:t>The </a:t>
            </a:r>
            <a:r>
              <a:rPr lang="en-IN" dirty="0" smtClean="0">
                <a:solidFill>
                  <a:schemeClr val="accent6"/>
                </a:solidFill>
              </a:rPr>
              <a:t>fixed charges </a:t>
            </a:r>
            <a:r>
              <a:rPr lang="en-IN" dirty="0" smtClean="0"/>
              <a:t>depend upon the </a:t>
            </a:r>
            <a:r>
              <a:rPr lang="en-IN" dirty="0" smtClean="0">
                <a:solidFill>
                  <a:schemeClr val="accent3"/>
                </a:solidFill>
              </a:rPr>
              <a:t>maximum demand of the consumer. </a:t>
            </a:r>
          </a:p>
          <a:p>
            <a:pPr algn="just"/>
            <a:r>
              <a:rPr lang="en-IN" dirty="0" smtClean="0"/>
              <a:t>The </a:t>
            </a:r>
            <a:r>
              <a:rPr lang="en-IN" dirty="0" smtClean="0">
                <a:solidFill>
                  <a:schemeClr val="accent2"/>
                </a:solidFill>
              </a:rPr>
              <a:t>running charges </a:t>
            </a:r>
            <a:r>
              <a:rPr lang="en-IN" dirty="0" smtClean="0"/>
              <a:t>depend upon the </a:t>
            </a:r>
            <a:r>
              <a:rPr lang="en-IN" dirty="0" smtClean="0">
                <a:solidFill>
                  <a:schemeClr val="accent3"/>
                </a:solidFill>
              </a:rPr>
              <a:t>number of units consumed by the consumer</a:t>
            </a:r>
            <a:r>
              <a:rPr lang="en-IN" dirty="0" smtClean="0"/>
              <a:t>.</a:t>
            </a:r>
            <a:endParaRPr lang="en-IN" dirty="0">
              <a:solidFill>
                <a:schemeClr val="accent2"/>
              </a:solidFill>
            </a:endParaRPr>
          </a:p>
        </p:txBody>
      </p:sp>
      <p:sp>
        <p:nvSpPr>
          <p:cNvPr id="4" name="Date Placeholder 3"/>
          <p:cNvSpPr>
            <a:spLocks noGrp="1"/>
          </p:cNvSpPr>
          <p:nvPr>
            <p:ph type="dt" sz="half" idx="10"/>
          </p:nvPr>
        </p:nvSpPr>
        <p:spPr/>
        <p:txBody>
          <a:bodyPr/>
          <a:lstStyle/>
          <a:p>
            <a:fld id="{946B811F-52FC-4606-A66F-4AA0EF867B36}"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68" y="228600"/>
            <a:ext cx="9721215" cy="5897565"/>
          </a:xfrm>
        </p:spPr>
        <p:txBody>
          <a:bodyPr>
            <a:normAutofit fontScale="77500" lnSpcReduction="20000"/>
          </a:bodyPr>
          <a:lstStyle/>
          <a:p>
            <a:pPr>
              <a:buNone/>
            </a:pPr>
            <a:r>
              <a:rPr lang="en-IN" dirty="0" smtClean="0">
                <a:solidFill>
                  <a:schemeClr val="accent4"/>
                </a:solidFill>
              </a:rPr>
              <a:t>Total charges = </a:t>
            </a:r>
            <a:r>
              <a:rPr lang="en-IN" dirty="0" err="1" smtClean="0">
                <a:solidFill>
                  <a:schemeClr val="accent4"/>
                </a:solidFill>
              </a:rPr>
              <a:t>Rs</a:t>
            </a:r>
            <a:r>
              <a:rPr lang="en-IN" dirty="0" smtClean="0">
                <a:solidFill>
                  <a:schemeClr val="accent4"/>
                </a:solidFill>
              </a:rPr>
              <a:t> (b ⨯ kW + c ⨯ kWh) </a:t>
            </a:r>
          </a:p>
          <a:p>
            <a:pPr>
              <a:buNone/>
            </a:pPr>
            <a:r>
              <a:rPr lang="en-IN" dirty="0" smtClean="0"/>
              <a:t>		where, b = charge per kW of maximum demand </a:t>
            </a:r>
          </a:p>
          <a:p>
            <a:pPr>
              <a:buNone/>
            </a:pPr>
            <a:r>
              <a:rPr lang="en-IN" dirty="0" smtClean="0"/>
              <a:t>			   c = charge per kWh of energy consumed</a:t>
            </a:r>
          </a:p>
          <a:p>
            <a:pPr algn="just"/>
            <a:r>
              <a:rPr lang="en-IN" dirty="0" smtClean="0"/>
              <a:t>This type of tariff is mostly applicable to </a:t>
            </a:r>
            <a:r>
              <a:rPr lang="en-IN" dirty="0" smtClean="0">
                <a:solidFill>
                  <a:schemeClr val="accent4"/>
                </a:solidFill>
              </a:rPr>
              <a:t>industrial consumers </a:t>
            </a:r>
            <a:r>
              <a:rPr lang="en-IN" dirty="0" smtClean="0"/>
              <a:t>who have appreciable maximum demand.</a:t>
            </a:r>
          </a:p>
          <a:p>
            <a:pPr algn="just"/>
            <a:endParaRPr lang="en-IN" b="1" dirty="0" smtClean="0"/>
          </a:p>
          <a:p>
            <a:pPr algn="just">
              <a:buNone/>
            </a:pPr>
            <a:r>
              <a:rPr lang="en-IN" b="1" dirty="0" smtClean="0"/>
              <a:t>Advantages: </a:t>
            </a:r>
          </a:p>
          <a:p>
            <a:pPr algn="just"/>
            <a:r>
              <a:rPr lang="en-IN" dirty="0" smtClean="0"/>
              <a:t>It is easily understood by the consumers. </a:t>
            </a:r>
          </a:p>
          <a:p>
            <a:pPr algn="just"/>
            <a:r>
              <a:rPr lang="en-IN" dirty="0" smtClean="0"/>
              <a:t>It recovers the fixed charges which depend upon the maximum demand of the consumer but are independent of the units consumed. </a:t>
            </a:r>
          </a:p>
          <a:p>
            <a:pPr algn="just"/>
            <a:endParaRPr lang="en-IN" dirty="0" smtClean="0"/>
          </a:p>
          <a:p>
            <a:pPr algn="just">
              <a:buNone/>
            </a:pPr>
            <a:r>
              <a:rPr lang="en-IN" b="1" dirty="0" smtClean="0"/>
              <a:t>Disadvantages: </a:t>
            </a:r>
          </a:p>
          <a:p>
            <a:pPr algn="just"/>
            <a:r>
              <a:rPr lang="en-IN" dirty="0" smtClean="0"/>
              <a:t>The consumer has to pay the fixed charges irrespective of the fact whether he has consumed or not consumed the electrical energy. </a:t>
            </a:r>
          </a:p>
          <a:p>
            <a:pPr algn="just"/>
            <a:r>
              <a:rPr lang="en-IN" dirty="0" smtClean="0"/>
              <a:t>There is always error in assessing the maximum demand of the consumer. </a:t>
            </a:r>
          </a:p>
          <a:p>
            <a:pPr algn="just"/>
            <a:endParaRPr lang="en-IN" dirty="0"/>
          </a:p>
        </p:txBody>
      </p:sp>
      <p:sp>
        <p:nvSpPr>
          <p:cNvPr id="4" name="Date Placeholder 3"/>
          <p:cNvSpPr>
            <a:spLocks noGrp="1"/>
          </p:cNvSpPr>
          <p:nvPr>
            <p:ph type="dt" sz="half" idx="10"/>
          </p:nvPr>
        </p:nvSpPr>
        <p:spPr/>
        <p:txBody>
          <a:bodyPr/>
          <a:lstStyle/>
          <a:p>
            <a:fld id="{B1F827B4-7842-416C-B9CF-8E25B6FE40CB}"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075" y="0"/>
            <a:ext cx="10582275" cy="523220"/>
          </a:xfrm>
          <a:prstGeom prst="rect">
            <a:avLst/>
          </a:prstGeom>
        </p:spPr>
        <p:txBody>
          <a:bodyPr wrap="square">
            <a:spAutoFit/>
          </a:bodyPr>
          <a:lstStyle/>
          <a:p>
            <a:r>
              <a:rPr lang="en-IN" sz="2800" b="1" dirty="0" smtClean="0">
                <a:solidFill>
                  <a:srgbClr val="FF0000"/>
                </a:solidFill>
              </a:rPr>
              <a:t>Calculation Of Electricity Bill For Domestic Consumers </a:t>
            </a:r>
            <a:endParaRPr lang="en-IN" sz="2800" dirty="0">
              <a:solidFill>
                <a:srgbClr val="FF0000"/>
              </a:solidFill>
            </a:endParaRPr>
          </a:p>
        </p:txBody>
      </p:sp>
      <p:pic>
        <p:nvPicPr>
          <p:cNvPr id="36869" name="Picture 5"/>
          <p:cNvPicPr>
            <a:picLocks noChangeAspect="1" noChangeArrowheads="1"/>
          </p:cNvPicPr>
          <p:nvPr/>
        </p:nvPicPr>
        <p:blipFill>
          <a:blip r:embed="rId2"/>
          <a:srcRect/>
          <a:stretch>
            <a:fillRect/>
          </a:stretch>
        </p:blipFill>
        <p:spPr bwMode="auto">
          <a:xfrm>
            <a:off x="371475" y="533400"/>
            <a:ext cx="9334500" cy="3467100"/>
          </a:xfrm>
          <a:prstGeom prst="rect">
            <a:avLst/>
          </a:prstGeom>
          <a:noFill/>
          <a:ln w="9525">
            <a:noFill/>
            <a:miter lim="800000"/>
            <a:headEnd/>
            <a:tailEnd/>
          </a:ln>
          <a:effectLst/>
        </p:spPr>
      </p:pic>
      <p:pic>
        <p:nvPicPr>
          <p:cNvPr id="36870" name="Picture 6"/>
          <p:cNvPicPr>
            <a:picLocks noChangeAspect="1" noChangeArrowheads="1"/>
          </p:cNvPicPr>
          <p:nvPr/>
        </p:nvPicPr>
        <p:blipFill>
          <a:blip r:embed="rId3"/>
          <a:srcRect/>
          <a:stretch>
            <a:fillRect/>
          </a:stretch>
        </p:blipFill>
        <p:spPr bwMode="auto">
          <a:xfrm>
            <a:off x="1057275" y="4248150"/>
            <a:ext cx="9115425" cy="260985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E65F5DD7-0447-49EC-BC3F-D86D10CB2F51}" type="datetime5">
              <a:rPr lang="en-US" smtClean="0"/>
              <a:pPr/>
              <a:t>19-Mar-24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
        <p:nvSpPr>
          <p:cNvPr id="7" name="Footer Placeholder 6"/>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68" y="0"/>
            <a:ext cx="9721215" cy="914400"/>
          </a:xfrm>
        </p:spPr>
        <p:txBody>
          <a:bodyPr>
            <a:normAutofit/>
          </a:bodyPr>
          <a:lstStyle/>
          <a:p>
            <a:r>
              <a:rPr lang="en-IN" b="1" dirty="0" smtClean="0">
                <a:solidFill>
                  <a:srgbClr val="0070C0"/>
                </a:solidFill>
              </a:rPr>
              <a:t>EQUIPMENT SAFETY MEASURES </a:t>
            </a:r>
            <a:endParaRPr lang="en-IN" dirty="0">
              <a:solidFill>
                <a:srgbClr val="0070C0"/>
              </a:solidFill>
            </a:endParaRPr>
          </a:p>
        </p:txBody>
      </p:sp>
      <p:sp>
        <p:nvSpPr>
          <p:cNvPr id="3" name="Content Placeholder 2"/>
          <p:cNvSpPr>
            <a:spLocks noGrp="1"/>
          </p:cNvSpPr>
          <p:nvPr>
            <p:ph idx="1"/>
          </p:nvPr>
        </p:nvSpPr>
        <p:spPr>
          <a:xfrm>
            <a:off x="540068" y="762000"/>
            <a:ext cx="10042207" cy="6096000"/>
          </a:xfrm>
        </p:spPr>
        <p:txBody>
          <a:bodyPr>
            <a:normAutofit fontScale="92500" lnSpcReduction="20000"/>
          </a:bodyPr>
          <a:lstStyle/>
          <a:p>
            <a:pPr>
              <a:buNone/>
            </a:pPr>
            <a:r>
              <a:rPr lang="en-IN" sz="2800" b="1" dirty="0" smtClean="0">
                <a:solidFill>
                  <a:schemeClr val="accent2"/>
                </a:solidFill>
              </a:rPr>
              <a:t>WORKING PRINCIPLE OF A ELECTRICAL FUSE: </a:t>
            </a:r>
          </a:p>
          <a:p>
            <a:pPr algn="just">
              <a:buFont typeface="Wingdings" pitchFamily="2" charset="2"/>
              <a:buChar char="ü"/>
            </a:pPr>
            <a:r>
              <a:rPr lang="en-IN" sz="2800" b="1" i="1" dirty="0" smtClean="0"/>
              <a:t>An </a:t>
            </a:r>
            <a:r>
              <a:rPr lang="en-IN" sz="2800" b="1" i="1" dirty="0" smtClean="0">
                <a:solidFill>
                  <a:srgbClr val="002060"/>
                </a:solidFill>
              </a:rPr>
              <a:t>Electrical Fuse </a:t>
            </a:r>
            <a:r>
              <a:rPr lang="en-IN" sz="2800" b="1" i="1" dirty="0" smtClean="0"/>
              <a:t>is a </a:t>
            </a:r>
            <a:r>
              <a:rPr lang="en-IN" sz="2800" b="1" i="1" dirty="0" smtClean="0">
                <a:solidFill>
                  <a:srgbClr val="002060"/>
                </a:solidFill>
              </a:rPr>
              <a:t>safety device </a:t>
            </a:r>
            <a:r>
              <a:rPr lang="en-IN" sz="2800" b="1" i="1" dirty="0" smtClean="0"/>
              <a:t>to </a:t>
            </a:r>
            <a:r>
              <a:rPr lang="en-IN" sz="2800" b="1" i="1" dirty="0" smtClean="0">
                <a:solidFill>
                  <a:schemeClr val="accent5"/>
                </a:solidFill>
              </a:rPr>
              <a:t>limit the current in an electric circuit.</a:t>
            </a:r>
          </a:p>
          <a:p>
            <a:pPr algn="just">
              <a:buFont typeface="Wingdings" pitchFamily="2" charset="2"/>
              <a:buChar char="ü"/>
            </a:pPr>
            <a:r>
              <a:rPr lang="en-IN" sz="2800" i="1" dirty="0" smtClean="0"/>
              <a:t>The </a:t>
            </a:r>
            <a:r>
              <a:rPr lang="en-IN" sz="2800" i="1" dirty="0" smtClean="0">
                <a:solidFill>
                  <a:schemeClr val="accent6">
                    <a:lumMod val="75000"/>
                  </a:schemeClr>
                </a:solidFill>
              </a:rPr>
              <a:t>Electrical Fuse </a:t>
            </a:r>
            <a:r>
              <a:rPr lang="en-IN" sz="2800" i="1" dirty="0" smtClean="0"/>
              <a:t>protects the circuit </a:t>
            </a:r>
            <a:r>
              <a:rPr lang="en-IN" sz="2800" i="1" dirty="0" smtClean="0">
                <a:solidFill>
                  <a:schemeClr val="accent6">
                    <a:lumMod val="75000"/>
                  </a:schemeClr>
                </a:solidFill>
              </a:rPr>
              <a:t>from damage </a:t>
            </a:r>
            <a:r>
              <a:rPr lang="en-IN" sz="2800" i="1" dirty="0" smtClean="0"/>
              <a:t>while </a:t>
            </a:r>
            <a:r>
              <a:rPr lang="en-IN" sz="2800" i="1" dirty="0" smtClean="0">
                <a:solidFill>
                  <a:schemeClr val="accent6">
                    <a:lumMod val="75000"/>
                  </a:schemeClr>
                </a:solidFill>
              </a:rPr>
              <a:t>exceeding current or voltage fluctuations</a:t>
            </a:r>
            <a:r>
              <a:rPr lang="en-IN" sz="2800" i="1" dirty="0" smtClean="0"/>
              <a:t>. </a:t>
            </a:r>
          </a:p>
          <a:p>
            <a:pPr algn="just">
              <a:buFont typeface="Wingdings" pitchFamily="2" charset="2"/>
              <a:buChar char="ü"/>
            </a:pPr>
            <a:r>
              <a:rPr lang="en-IN" sz="2800" i="1" dirty="0" smtClean="0">
                <a:solidFill>
                  <a:srgbClr val="00B050"/>
                </a:solidFill>
              </a:rPr>
              <a:t>Fuses</a:t>
            </a:r>
            <a:r>
              <a:rPr lang="en-IN" sz="2800" i="1" dirty="0" smtClean="0"/>
              <a:t> are the </a:t>
            </a:r>
            <a:r>
              <a:rPr lang="en-IN" sz="2800" i="1" dirty="0" smtClean="0">
                <a:solidFill>
                  <a:srgbClr val="00B050"/>
                </a:solidFill>
              </a:rPr>
              <a:t>protectors</a:t>
            </a:r>
            <a:r>
              <a:rPr lang="en-IN" sz="2800" i="1" dirty="0" smtClean="0"/>
              <a:t>, these are the safety devices which are used to protect the home appliances like televisions, refrigerators, computers with damage by high voltage.</a:t>
            </a:r>
            <a:r>
              <a:rPr lang="en-IN" sz="2800" b="1" i="1" dirty="0" smtClean="0">
                <a:solidFill>
                  <a:schemeClr val="accent5"/>
                </a:solidFill>
              </a:rPr>
              <a:t> </a:t>
            </a:r>
          </a:p>
          <a:p>
            <a:pPr algn="just"/>
            <a:r>
              <a:rPr lang="en-IN" sz="2800" dirty="0" smtClean="0"/>
              <a:t>A fuse consists of a piece of wire made of a metal or an alloy of an appropriate melting point, for example, aluminium, copper, iron, lead etc. </a:t>
            </a:r>
          </a:p>
          <a:p>
            <a:pPr algn="just"/>
            <a:r>
              <a:rPr lang="en-IN" sz="2800" dirty="0" smtClean="0"/>
              <a:t>If a current larger than the specified value flows through the circuit, the temperature of the fuse wire increases. This melts the fuse wire and breaks the circuit.</a:t>
            </a:r>
          </a:p>
          <a:p>
            <a:pPr algn="just"/>
            <a:r>
              <a:rPr lang="en-IN" sz="2800" i="1" dirty="0" smtClean="0">
                <a:solidFill>
                  <a:srgbClr val="7030A0"/>
                </a:solidFill>
              </a:rPr>
              <a:t>Electric fuse </a:t>
            </a:r>
            <a:r>
              <a:rPr lang="en-IN" sz="2800" i="1" dirty="0" smtClean="0"/>
              <a:t>works on the </a:t>
            </a:r>
            <a:r>
              <a:rPr lang="en-IN" sz="2800" i="1" dirty="0" smtClean="0">
                <a:solidFill>
                  <a:srgbClr val="7030A0"/>
                </a:solidFill>
              </a:rPr>
              <a:t>principle of the heating effect of electric current (</a:t>
            </a:r>
            <a:r>
              <a:rPr lang="en-IN" sz="2800" dirty="0" smtClean="0">
                <a:solidFill>
                  <a:srgbClr val="00B050"/>
                </a:solidFill>
              </a:rPr>
              <a:t>Joule’s law of heating</a:t>
            </a:r>
            <a:r>
              <a:rPr lang="en-IN" sz="2800" dirty="0" smtClean="0"/>
              <a:t>)</a:t>
            </a:r>
            <a:r>
              <a:rPr lang="en-IN" sz="2800" i="1" dirty="0" smtClean="0"/>
              <a:t>. It is placed in series with the device.</a:t>
            </a:r>
            <a:endParaRPr lang="en-IN" sz="2800" i="1" dirty="0">
              <a:solidFill>
                <a:schemeClr val="accent2"/>
              </a:solidFill>
            </a:endParaRPr>
          </a:p>
        </p:txBody>
      </p:sp>
      <p:sp>
        <p:nvSpPr>
          <p:cNvPr id="4" name="Date Placeholder 3"/>
          <p:cNvSpPr>
            <a:spLocks noGrp="1"/>
          </p:cNvSpPr>
          <p:nvPr>
            <p:ph type="dt" sz="half" idx="10"/>
          </p:nvPr>
        </p:nvSpPr>
        <p:spPr/>
        <p:txBody>
          <a:bodyPr/>
          <a:lstStyle/>
          <a:p>
            <a:fld id="{06F52BFA-1A54-4296-9C98-8B82C395817F}"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68" y="0"/>
            <a:ext cx="9721215" cy="6629400"/>
          </a:xfrm>
        </p:spPr>
        <p:txBody>
          <a:bodyPr/>
          <a:lstStyle/>
          <a:p>
            <a:pPr algn="just">
              <a:buFont typeface="Wingdings" pitchFamily="2" charset="2"/>
              <a:buChar char="ü"/>
            </a:pPr>
            <a:r>
              <a:rPr lang="en-IN" dirty="0" smtClean="0"/>
              <a:t>Definition: A fuse is a piece of metal which is inserted in the circuit &amp; melts when current passes through it exceeds its rated limit.</a:t>
            </a:r>
          </a:p>
          <a:p>
            <a:pPr algn="just">
              <a:buFont typeface="Wingdings" pitchFamily="2" charset="2"/>
              <a:buChar char="ü"/>
            </a:pPr>
            <a:r>
              <a:rPr lang="en-IN" dirty="0" smtClean="0"/>
              <a:t> The following diagram shows the symbols of an electrical fuse used:</a:t>
            </a:r>
            <a:endParaRPr lang="en-IN" dirty="0"/>
          </a:p>
        </p:txBody>
      </p:sp>
      <p:pic>
        <p:nvPicPr>
          <p:cNvPr id="1026" name="Picture 2" descr="Lightbox"/>
          <p:cNvPicPr>
            <a:picLocks noChangeAspect="1" noChangeArrowheads="1"/>
          </p:cNvPicPr>
          <p:nvPr/>
        </p:nvPicPr>
        <p:blipFill>
          <a:blip r:embed="rId2"/>
          <a:srcRect/>
          <a:stretch>
            <a:fillRect/>
          </a:stretch>
        </p:blipFill>
        <p:spPr bwMode="auto">
          <a:xfrm>
            <a:off x="1895475" y="2590800"/>
            <a:ext cx="5715000" cy="3810000"/>
          </a:xfrm>
          <a:prstGeom prst="rect">
            <a:avLst/>
          </a:prstGeom>
          <a:noFill/>
        </p:spPr>
      </p:pic>
      <p:sp>
        <p:nvSpPr>
          <p:cNvPr id="5" name="Rectangle 4"/>
          <p:cNvSpPr/>
          <p:nvPr/>
        </p:nvSpPr>
        <p:spPr>
          <a:xfrm>
            <a:off x="3876675" y="6488668"/>
            <a:ext cx="1892441" cy="369332"/>
          </a:xfrm>
          <a:prstGeom prst="rect">
            <a:avLst/>
          </a:prstGeom>
        </p:spPr>
        <p:txBody>
          <a:bodyPr wrap="none">
            <a:spAutoFit/>
          </a:bodyPr>
          <a:lstStyle/>
          <a:p>
            <a:r>
              <a:rPr lang="en-IN" i="1" dirty="0" smtClean="0"/>
              <a:t> Symbols of a Fuse</a:t>
            </a:r>
            <a:endParaRPr lang="en-IN" dirty="0"/>
          </a:p>
        </p:txBody>
      </p:sp>
      <p:sp>
        <p:nvSpPr>
          <p:cNvPr id="6" name="Date Placeholder 5"/>
          <p:cNvSpPr>
            <a:spLocks noGrp="1"/>
          </p:cNvSpPr>
          <p:nvPr>
            <p:ph type="dt" sz="half" idx="10"/>
          </p:nvPr>
        </p:nvSpPr>
        <p:spPr/>
        <p:txBody>
          <a:bodyPr/>
          <a:lstStyle/>
          <a:p>
            <a:fld id="{08AC1387-5129-49F2-A24A-ECB03158BEB4}" type="datetime5">
              <a:rPr lang="en-US" smtClean="0"/>
              <a:pPr/>
              <a:t>19-Mar-24</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35</a:t>
            </a:fld>
            <a:endParaRPr lang="en-US"/>
          </a:p>
        </p:txBody>
      </p:sp>
      <p:sp>
        <p:nvSpPr>
          <p:cNvPr id="8" name="Footer Placeholder 7"/>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electricalwave.com/wp-content/uploads/2018/03/9.jpg"/>
          <p:cNvPicPr>
            <a:picLocks noChangeAspect="1" noChangeArrowheads="1"/>
          </p:cNvPicPr>
          <p:nvPr/>
        </p:nvPicPr>
        <p:blipFill>
          <a:blip r:embed="rId2"/>
          <a:srcRect/>
          <a:stretch>
            <a:fillRect/>
          </a:stretch>
        </p:blipFill>
        <p:spPr bwMode="auto">
          <a:xfrm>
            <a:off x="223634" y="0"/>
            <a:ext cx="10577716" cy="6974681"/>
          </a:xfrm>
          <a:prstGeom prst="rect">
            <a:avLst/>
          </a:prstGeom>
          <a:noFill/>
        </p:spPr>
      </p:pic>
      <p:sp>
        <p:nvSpPr>
          <p:cNvPr id="5" name="Date Placeholder 4"/>
          <p:cNvSpPr>
            <a:spLocks noGrp="1"/>
          </p:cNvSpPr>
          <p:nvPr>
            <p:ph type="dt" sz="half" idx="10"/>
          </p:nvPr>
        </p:nvSpPr>
        <p:spPr/>
        <p:txBody>
          <a:bodyPr/>
          <a:lstStyle/>
          <a:p>
            <a:fld id="{C86A3726-1859-4F47-98FA-4D3E28B9FD65}" type="datetime5">
              <a:rPr lang="en-US" smtClean="0"/>
              <a:pPr/>
              <a:t>19-Mar-24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
        <p:nvSpPr>
          <p:cNvPr id="7" name="Footer Placeholder 6"/>
          <p:cNvSpPr>
            <a:spLocks noGrp="1"/>
          </p:cNvSpPr>
          <p:nvPr>
            <p:ph type="ftr" sz="quarter" idx="11"/>
          </p:nvPr>
        </p:nvSpPr>
        <p:spPr/>
        <p:txBody>
          <a:bodyPr/>
          <a:lstStyle/>
          <a:p>
            <a:r>
              <a:rPr lang="en-US" smtClean="0"/>
              <a:t>BEEE UNIT-3</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68" y="457201"/>
            <a:ext cx="9721215" cy="5668964"/>
          </a:xfrm>
        </p:spPr>
        <p:txBody>
          <a:bodyPr/>
          <a:lstStyle/>
          <a:p>
            <a:r>
              <a:rPr lang="en-IN" dirty="0" smtClean="0"/>
              <a:t>Filling powder fills the internal space of the fuse body. The filling powder materials used in fuse are quartz, Plaster of Paris, dust, marble, and chalk.</a:t>
            </a:r>
            <a:endParaRPr lang="en-IN" dirty="0"/>
          </a:p>
        </p:txBody>
      </p:sp>
      <p:pic>
        <p:nvPicPr>
          <p:cNvPr id="44034" name="Picture 2"/>
          <p:cNvPicPr>
            <a:picLocks noChangeAspect="1" noChangeArrowheads="1"/>
          </p:cNvPicPr>
          <p:nvPr/>
        </p:nvPicPr>
        <p:blipFill>
          <a:blip r:embed="rId2"/>
          <a:srcRect/>
          <a:stretch>
            <a:fillRect/>
          </a:stretch>
        </p:blipFill>
        <p:spPr bwMode="auto">
          <a:xfrm>
            <a:off x="2276475" y="2590800"/>
            <a:ext cx="5732780" cy="2819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A798274F-6D7F-4EE9-A9E8-738EF59F106E}" type="datetime5">
              <a:rPr lang="en-US" smtClean="0"/>
              <a:pPr/>
              <a:t>19-Mar-24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
        <p:nvSpPr>
          <p:cNvPr id="7" name="Footer Placeholder 6"/>
          <p:cNvSpPr>
            <a:spLocks noGrp="1"/>
          </p:cNvSpPr>
          <p:nvPr>
            <p:ph type="ftr" sz="quarter" idx="11"/>
          </p:nvPr>
        </p:nvSpPr>
        <p:spPr/>
        <p:txBody>
          <a:bodyPr/>
          <a:lstStyle/>
          <a:p>
            <a:r>
              <a:rPr lang="en-US" smtClean="0"/>
              <a:t>BEEE UNIT-3</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721215" cy="487362"/>
          </a:xfrm>
        </p:spPr>
        <p:txBody>
          <a:bodyPr>
            <a:normAutofit fontScale="90000"/>
          </a:bodyPr>
          <a:lstStyle/>
          <a:p>
            <a:r>
              <a:rPr lang="en-IN" b="1" dirty="0" smtClean="0">
                <a:solidFill>
                  <a:schemeClr val="accent2"/>
                </a:solidFill>
              </a:rPr>
              <a:t>Fuse Working Principle</a:t>
            </a:r>
            <a:r>
              <a:rPr lang="en-IN" b="1" dirty="0" smtClean="0"/>
              <a:t/>
            </a:r>
            <a:br>
              <a:rPr lang="en-IN" b="1" dirty="0" smtClean="0"/>
            </a:br>
            <a:endParaRPr lang="en-IN" dirty="0"/>
          </a:p>
        </p:txBody>
      </p:sp>
      <p:sp>
        <p:nvSpPr>
          <p:cNvPr id="4" name="Content Placeholder 2"/>
          <p:cNvSpPr>
            <a:spLocks noGrp="1"/>
          </p:cNvSpPr>
          <p:nvPr>
            <p:ph idx="1"/>
          </p:nvPr>
        </p:nvSpPr>
        <p:spPr>
          <a:xfrm>
            <a:off x="540068" y="685800"/>
            <a:ext cx="9721215" cy="5440365"/>
          </a:xfrm>
        </p:spPr>
        <p:txBody>
          <a:bodyPr>
            <a:normAutofit fontScale="85000" lnSpcReduction="10000"/>
          </a:bodyPr>
          <a:lstStyle/>
          <a:p>
            <a:pPr algn="just" fontAlgn="base"/>
            <a:r>
              <a:rPr lang="en-IN" dirty="0" smtClean="0"/>
              <a:t>An electric fuse operates on the </a:t>
            </a:r>
            <a:r>
              <a:rPr lang="en-IN" u="sng" dirty="0" smtClean="0"/>
              <a:t>heating effect of current </a:t>
            </a:r>
            <a:r>
              <a:rPr lang="en-IN" dirty="0" smtClean="0"/>
              <a:t> theory and follows that current flows in a loop and if there is a break in a loop ,electric charges cannot flow through it . </a:t>
            </a:r>
          </a:p>
          <a:p>
            <a:pPr algn="just" fontAlgn="base"/>
            <a:r>
              <a:rPr lang="en-IN" dirty="0" smtClean="0"/>
              <a:t>Electric Fuse is made up of thin metallic wire which is non-flammable and has low melting point. </a:t>
            </a:r>
          </a:p>
          <a:p>
            <a:pPr algn="just" fontAlgn="base"/>
            <a:r>
              <a:rPr lang="en-IN" dirty="0" smtClean="0"/>
              <a:t>When excessive amount of heat is passed through the fuse, it melts down which leads to opening of circuits and the blockage of current . </a:t>
            </a:r>
          </a:p>
          <a:p>
            <a:pPr algn="just" fontAlgn="base"/>
            <a:r>
              <a:rPr lang="en-IN" dirty="0" smtClean="0"/>
              <a:t>The melted fuse then can be replaced with new one. </a:t>
            </a:r>
          </a:p>
          <a:p>
            <a:pPr algn="just" fontAlgn="base"/>
            <a:r>
              <a:rPr lang="en-IN" dirty="0" smtClean="0"/>
              <a:t>Basically , if large amount of electricity flows through a fuse (larger amount of electricity than the capacity of the fuse to bear), it heats up so much that it starts to melt.</a:t>
            </a:r>
          </a:p>
          <a:p>
            <a:pPr algn="just" fontAlgn="base"/>
            <a:r>
              <a:rPr lang="en-IN" dirty="0" smtClean="0"/>
              <a:t>Fuse is normally made up of zinc, Aluminium, copper and silver. </a:t>
            </a:r>
          </a:p>
        </p:txBody>
      </p:sp>
      <p:sp>
        <p:nvSpPr>
          <p:cNvPr id="5" name="Date Placeholder 4"/>
          <p:cNvSpPr>
            <a:spLocks noGrp="1"/>
          </p:cNvSpPr>
          <p:nvPr>
            <p:ph type="dt" sz="half" idx="10"/>
          </p:nvPr>
        </p:nvSpPr>
        <p:spPr/>
        <p:txBody>
          <a:bodyPr/>
          <a:lstStyle/>
          <a:p>
            <a:fld id="{D48B9D33-B3B7-4E77-A05C-CFA277C23130}" type="datetime5">
              <a:rPr lang="en-US" smtClean="0"/>
              <a:pPr/>
              <a:t>19-Mar-24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sp>
        <p:nvSpPr>
          <p:cNvPr id="7" name="Footer Placeholder 6"/>
          <p:cNvSpPr>
            <a:spLocks noGrp="1"/>
          </p:cNvSpPr>
          <p:nvPr>
            <p:ph type="ftr" sz="quarter" idx="11"/>
          </p:nvPr>
        </p:nvSpPr>
        <p:spPr/>
        <p:txBody>
          <a:bodyPr/>
          <a:lstStyle/>
          <a:p>
            <a:r>
              <a:rPr lang="en-US" smtClean="0"/>
              <a:t>BEEE UNIT-3</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68" y="274638"/>
            <a:ext cx="9721215" cy="563562"/>
          </a:xfrm>
        </p:spPr>
        <p:txBody>
          <a:bodyPr>
            <a:normAutofit fontScale="90000"/>
          </a:bodyPr>
          <a:lstStyle/>
          <a:p>
            <a:r>
              <a:rPr lang="en-IN" b="1" dirty="0" smtClean="0">
                <a:solidFill>
                  <a:schemeClr val="accent2"/>
                </a:solidFill>
              </a:rPr>
              <a:t>Functions of Electric Fuse </a:t>
            </a:r>
            <a:r>
              <a:rPr lang="en-IN" b="1" dirty="0" smtClean="0"/>
              <a:t/>
            </a:r>
            <a:br>
              <a:rPr lang="en-IN" b="1" dirty="0" smtClean="0"/>
            </a:br>
            <a:endParaRPr lang="en-IN" dirty="0"/>
          </a:p>
        </p:txBody>
      </p:sp>
      <p:sp>
        <p:nvSpPr>
          <p:cNvPr id="3" name="Content Placeholder 2"/>
          <p:cNvSpPr>
            <a:spLocks noGrp="1"/>
          </p:cNvSpPr>
          <p:nvPr>
            <p:ph idx="1"/>
          </p:nvPr>
        </p:nvSpPr>
        <p:spPr>
          <a:xfrm>
            <a:off x="540068" y="762000"/>
            <a:ext cx="9661207" cy="5867399"/>
          </a:xfrm>
        </p:spPr>
        <p:txBody>
          <a:bodyPr>
            <a:normAutofit lnSpcReduction="10000"/>
          </a:bodyPr>
          <a:lstStyle/>
          <a:p>
            <a:pPr algn="just">
              <a:buFont typeface="Wingdings" pitchFamily="2" charset="2"/>
              <a:buChar char="ü"/>
            </a:pPr>
            <a:r>
              <a:rPr lang="en-IN" i="1" dirty="0" smtClean="0"/>
              <a:t>The function of an electric fuse is to protect electrical circuits and devices from excessive current or short circuits. </a:t>
            </a:r>
          </a:p>
          <a:p>
            <a:pPr algn="just">
              <a:buFont typeface="Wingdings" pitchFamily="2" charset="2"/>
              <a:buChar char="ü"/>
            </a:pPr>
            <a:r>
              <a:rPr lang="en-IN" i="1" dirty="0" smtClean="0"/>
              <a:t>It is a safety device that acts as a sacrificial element in the circuit. </a:t>
            </a:r>
          </a:p>
          <a:p>
            <a:pPr algn="just">
              <a:buFont typeface="Wingdings" pitchFamily="2" charset="2"/>
              <a:buChar char="ü"/>
            </a:pPr>
            <a:r>
              <a:rPr lang="en-IN" i="1" dirty="0" smtClean="0"/>
              <a:t>Some of its main functions are as follows. </a:t>
            </a:r>
          </a:p>
          <a:p>
            <a:pPr lvl="2"/>
            <a:r>
              <a:rPr lang="en-IN" dirty="0" smtClean="0"/>
              <a:t>The electric fuse acts as a protective barrier between the electrical circuit and the human body. </a:t>
            </a:r>
          </a:p>
          <a:p>
            <a:pPr lvl="2"/>
            <a:r>
              <a:rPr lang="en-IN" dirty="0" smtClean="0"/>
              <a:t>It safeguards against device failure resulting from faulty circuit operation. </a:t>
            </a:r>
          </a:p>
          <a:p>
            <a:pPr lvl="2"/>
            <a:r>
              <a:rPr lang="en-IN" dirty="0" smtClean="0"/>
              <a:t>The fuse prevents short circuits from occurring. </a:t>
            </a:r>
          </a:p>
          <a:p>
            <a:pPr lvl="2"/>
            <a:r>
              <a:rPr lang="en-IN" dirty="0" smtClean="0"/>
              <a:t>It helps prevent overloads and blackouts. </a:t>
            </a:r>
          </a:p>
          <a:p>
            <a:pPr lvl="2"/>
            <a:r>
              <a:rPr lang="en-IN" dirty="0" smtClean="0"/>
              <a:t>The fuse safeguards against damage caused by mismatched loads. </a:t>
            </a:r>
          </a:p>
          <a:p>
            <a:endParaRPr lang="en-IN" dirty="0"/>
          </a:p>
        </p:txBody>
      </p:sp>
      <p:sp>
        <p:nvSpPr>
          <p:cNvPr id="4" name="Date Placeholder 3"/>
          <p:cNvSpPr>
            <a:spLocks noGrp="1"/>
          </p:cNvSpPr>
          <p:nvPr>
            <p:ph type="dt" sz="half" idx="10"/>
          </p:nvPr>
        </p:nvSpPr>
        <p:spPr/>
        <p:txBody>
          <a:bodyPr/>
          <a:lstStyle/>
          <a:p>
            <a:fld id="{57ED6774-C465-4AC8-97CB-2EE097CBA7C2}"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68" y="274638"/>
            <a:ext cx="9721215" cy="715962"/>
          </a:xfrm>
        </p:spPr>
        <p:txBody>
          <a:bodyPr>
            <a:normAutofit fontScale="90000"/>
          </a:bodyPr>
          <a:lstStyle/>
          <a:p>
            <a:r>
              <a:rPr lang="en-IN" b="1" dirty="0" smtClean="0">
                <a:solidFill>
                  <a:srgbClr val="7030A0"/>
                </a:solidFill>
              </a:rPr>
              <a:t>Conventional Sources of energy</a:t>
            </a:r>
            <a:r>
              <a:rPr lang="en-IN" dirty="0" smtClean="0"/>
              <a:t/>
            </a:r>
            <a:br>
              <a:rPr lang="en-IN" dirty="0" smtClean="0"/>
            </a:br>
            <a:endParaRPr lang="en-IN" dirty="0"/>
          </a:p>
        </p:txBody>
      </p:sp>
      <p:sp>
        <p:nvSpPr>
          <p:cNvPr id="3" name="Content Placeholder 2"/>
          <p:cNvSpPr>
            <a:spLocks noGrp="1"/>
          </p:cNvSpPr>
          <p:nvPr>
            <p:ph idx="1"/>
          </p:nvPr>
        </p:nvSpPr>
        <p:spPr>
          <a:xfrm>
            <a:off x="540068" y="762000"/>
            <a:ext cx="9721215" cy="5364165"/>
          </a:xfrm>
        </p:spPr>
        <p:txBody>
          <a:bodyPr>
            <a:normAutofit fontScale="92500" lnSpcReduction="20000"/>
          </a:bodyPr>
          <a:lstStyle/>
          <a:p>
            <a:pPr algn="just"/>
            <a:r>
              <a:rPr lang="en-IN" dirty="0" smtClean="0"/>
              <a:t>The conventional sources of energy are generally non-renewable sources of energy, which are being used since a long time.</a:t>
            </a:r>
          </a:p>
          <a:p>
            <a:pPr algn="just">
              <a:buNone/>
            </a:pPr>
            <a:endParaRPr lang="en-IN" b="1" dirty="0" smtClean="0"/>
          </a:p>
          <a:p>
            <a:pPr algn="just">
              <a:buNone/>
            </a:pPr>
            <a:r>
              <a:rPr lang="en-IN" b="1" dirty="0" smtClean="0"/>
              <a:t>Conventional Sources of Energy Types:-</a:t>
            </a:r>
            <a:endParaRPr lang="en-IN" dirty="0" smtClean="0"/>
          </a:p>
          <a:p>
            <a:pPr lvl="2"/>
            <a:r>
              <a:rPr lang="en-IN" sz="3000" dirty="0" smtClean="0"/>
              <a:t>Coal</a:t>
            </a:r>
          </a:p>
          <a:p>
            <a:pPr lvl="2"/>
            <a:r>
              <a:rPr lang="en-IN" sz="3000" dirty="0" smtClean="0"/>
              <a:t>Oil and Natural Gas</a:t>
            </a:r>
          </a:p>
          <a:p>
            <a:pPr lvl="2"/>
            <a:r>
              <a:rPr lang="en-IN" sz="3000" dirty="0" smtClean="0"/>
              <a:t>Thermal Power</a:t>
            </a:r>
          </a:p>
          <a:p>
            <a:pPr lvl="2"/>
            <a:r>
              <a:rPr lang="en-IN" sz="3000" dirty="0" smtClean="0"/>
              <a:t>Firewood (</a:t>
            </a:r>
            <a:r>
              <a:rPr lang="en-IN" sz="3000" dirty="0" err="1" smtClean="0"/>
              <a:t>Fuelwood</a:t>
            </a:r>
            <a:r>
              <a:rPr lang="en-IN" sz="3000" dirty="0" smtClean="0"/>
              <a:t>)</a:t>
            </a:r>
          </a:p>
          <a:p>
            <a:pPr lvl="2"/>
            <a:r>
              <a:rPr lang="en-IN" sz="3000" dirty="0" smtClean="0"/>
              <a:t>Hydro power</a:t>
            </a:r>
          </a:p>
          <a:p>
            <a:pPr lvl="2"/>
            <a:r>
              <a:rPr lang="en-IN" sz="3000" dirty="0" smtClean="0"/>
              <a:t>Nuclear energy</a:t>
            </a:r>
          </a:p>
          <a:p>
            <a:pPr lvl="2" algn="just">
              <a:buNone/>
            </a:pPr>
            <a:r>
              <a:rPr lang="en-IN" sz="3000" dirty="0" smtClean="0"/>
              <a:t> </a:t>
            </a:r>
            <a:endParaRPr lang="en-IN" sz="3000" dirty="0"/>
          </a:p>
        </p:txBody>
      </p:sp>
      <p:sp>
        <p:nvSpPr>
          <p:cNvPr id="4" name="Date Placeholder 3"/>
          <p:cNvSpPr>
            <a:spLocks noGrp="1"/>
          </p:cNvSpPr>
          <p:nvPr>
            <p:ph type="dt" sz="half" idx="10"/>
          </p:nvPr>
        </p:nvSpPr>
        <p:spPr/>
        <p:txBody>
          <a:bodyPr/>
          <a:lstStyle/>
          <a:p>
            <a:fld id="{4AFE8460-C899-4C74-AC50-7496DD0FF294}"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68" y="381000"/>
            <a:ext cx="9966007" cy="6476999"/>
          </a:xfrm>
        </p:spPr>
        <p:txBody>
          <a:bodyPr>
            <a:normAutofit fontScale="92500" lnSpcReduction="20000"/>
          </a:bodyPr>
          <a:lstStyle/>
          <a:p>
            <a:pPr>
              <a:buNone/>
            </a:pPr>
            <a:r>
              <a:rPr lang="en-IN" b="1" dirty="0" smtClean="0"/>
              <a:t>Advantages of Electrical Fuse </a:t>
            </a:r>
          </a:p>
          <a:p>
            <a:pPr lvl="2"/>
            <a:r>
              <a:rPr lang="en-IN" sz="2800" dirty="0" smtClean="0"/>
              <a:t>Protect circuits and wiring </a:t>
            </a:r>
          </a:p>
          <a:p>
            <a:pPr lvl="2"/>
            <a:r>
              <a:rPr lang="en-IN" sz="2800" dirty="0" smtClean="0"/>
              <a:t>Simple and reliable </a:t>
            </a:r>
          </a:p>
          <a:p>
            <a:pPr lvl="2"/>
            <a:r>
              <a:rPr lang="en-IN" sz="2800" dirty="0" smtClean="0"/>
              <a:t>Low cost </a:t>
            </a:r>
          </a:p>
          <a:p>
            <a:pPr lvl="2"/>
            <a:r>
              <a:rPr lang="en-IN" sz="2800" dirty="0" smtClean="0"/>
              <a:t>Easy to replace </a:t>
            </a:r>
          </a:p>
          <a:p>
            <a:pPr lvl="2"/>
            <a:r>
              <a:rPr lang="en-IN" sz="2800" dirty="0" smtClean="0"/>
              <a:t>Fuses come in a wide range of current and time ratings to match the requirements of different circuits </a:t>
            </a:r>
          </a:p>
          <a:p>
            <a:endParaRPr lang="en-IN" dirty="0" smtClean="0"/>
          </a:p>
          <a:p>
            <a:pPr>
              <a:buNone/>
            </a:pPr>
            <a:r>
              <a:rPr lang="en-IN" b="1" dirty="0" smtClean="0"/>
              <a:t>Disadvantages of Electrical Fuse </a:t>
            </a:r>
          </a:p>
          <a:p>
            <a:pPr lvl="2" algn="just"/>
            <a:r>
              <a:rPr lang="en-IN" sz="2600" dirty="0" smtClean="0"/>
              <a:t>Manual intervention is required as there is no automatic reset. </a:t>
            </a:r>
          </a:p>
          <a:p>
            <a:pPr lvl="2" algn="just"/>
            <a:r>
              <a:rPr lang="en-IN" sz="2600" dirty="0" smtClean="0"/>
              <a:t>Components can still be damaged in the short time before the fuse interrupts excessive current </a:t>
            </a:r>
          </a:p>
          <a:p>
            <a:pPr lvl="2" algn="just"/>
            <a:r>
              <a:rPr lang="en-IN" sz="2600" dirty="0" smtClean="0"/>
              <a:t>Fuses completely interrupt power to the circuit when they blow, disrupting the operation of connected devices. </a:t>
            </a:r>
          </a:p>
          <a:p>
            <a:pPr lvl="2" algn="just"/>
            <a:r>
              <a:rPr lang="en-IN" sz="2600" dirty="0" smtClean="0"/>
              <a:t>A single fuse protects an entire circuit. If it fails for any reason, the whole circuit loses power </a:t>
            </a:r>
          </a:p>
          <a:p>
            <a:endParaRPr lang="en-IN" dirty="0"/>
          </a:p>
        </p:txBody>
      </p:sp>
      <p:sp>
        <p:nvSpPr>
          <p:cNvPr id="4" name="Date Placeholder 3"/>
          <p:cNvSpPr>
            <a:spLocks noGrp="1"/>
          </p:cNvSpPr>
          <p:nvPr>
            <p:ph type="dt" sz="half" idx="10"/>
          </p:nvPr>
        </p:nvSpPr>
        <p:spPr/>
        <p:txBody>
          <a:bodyPr/>
          <a:lstStyle/>
          <a:p>
            <a:fld id="{D19EABCC-4E51-43CA-9AEA-DBA1F9E72195}"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68" y="152400"/>
            <a:ext cx="9721215" cy="457200"/>
          </a:xfrm>
        </p:spPr>
        <p:txBody>
          <a:bodyPr>
            <a:noAutofit/>
          </a:bodyPr>
          <a:lstStyle/>
          <a:p>
            <a:r>
              <a:rPr lang="en-IN" sz="3600" b="1" dirty="0" smtClean="0">
                <a:solidFill>
                  <a:schemeClr val="accent2"/>
                </a:solidFill>
              </a:rPr>
              <a:t>Working Principle Of Miniature Circuit Breaker </a:t>
            </a:r>
            <a:endParaRPr lang="en-IN" sz="3600" dirty="0">
              <a:solidFill>
                <a:schemeClr val="accent2"/>
              </a:solidFill>
            </a:endParaRPr>
          </a:p>
        </p:txBody>
      </p:sp>
      <p:sp>
        <p:nvSpPr>
          <p:cNvPr id="3" name="Content Placeholder 2"/>
          <p:cNvSpPr>
            <a:spLocks noGrp="1"/>
          </p:cNvSpPr>
          <p:nvPr>
            <p:ph idx="1"/>
          </p:nvPr>
        </p:nvSpPr>
        <p:spPr>
          <a:xfrm>
            <a:off x="540068" y="838200"/>
            <a:ext cx="9737407" cy="5714999"/>
          </a:xfrm>
        </p:spPr>
        <p:txBody>
          <a:bodyPr>
            <a:normAutofit fontScale="85000" lnSpcReduction="10000"/>
          </a:bodyPr>
          <a:lstStyle/>
          <a:p>
            <a:pPr>
              <a:buNone/>
            </a:pPr>
            <a:r>
              <a:rPr lang="en-IN" sz="3300" b="1" dirty="0" smtClean="0"/>
              <a:t>What Is A Miniature Circuit Breaker?</a:t>
            </a:r>
          </a:p>
          <a:p>
            <a:pPr algn="just"/>
            <a:r>
              <a:rPr lang="en-IN" sz="2800" dirty="0" smtClean="0">
                <a:solidFill>
                  <a:srgbClr val="00B0F0"/>
                </a:solidFill>
              </a:rPr>
              <a:t>Miniature Circuit Breaker </a:t>
            </a:r>
            <a:r>
              <a:rPr lang="en-IN" sz="2800" dirty="0" smtClean="0"/>
              <a:t>is a </a:t>
            </a:r>
            <a:r>
              <a:rPr lang="en-IN" sz="2800" dirty="0" smtClean="0">
                <a:solidFill>
                  <a:srgbClr val="00B0F0"/>
                </a:solidFill>
              </a:rPr>
              <a:t>safety accessory </a:t>
            </a:r>
            <a:r>
              <a:rPr lang="en-IN" sz="2800" dirty="0" smtClean="0"/>
              <a:t>with an electro-mechanical mechanism of action.</a:t>
            </a:r>
          </a:p>
          <a:p>
            <a:pPr algn="just"/>
            <a:r>
              <a:rPr lang="en-IN" sz="2800" dirty="0" smtClean="0">
                <a:solidFill>
                  <a:srgbClr val="7030A0"/>
                </a:solidFill>
              </a:rPr>
              <a:t>MCB is an automatic switch </a:t>
            </a:r>
            <a:r>
              <a:rPr lang="en-IN" sz="2800" dirty="0" smtClean="0"/>
              <a:t>that opens when excessive current flows through the circuit. It can be </a:t>
            </a:r>
            <a:r>
              <a:rPr lang="en-IN" sz="2800" dirty="0" err="1" smtClean="0"/>
              <a:t>reclosed</a:t>
            </a:r>
            <a:r>
              <a:rPr lang="en-IN" sz="2800" dirty="0" smtClean="0"/>
              <a:t> without any manual replacement. </a:t>
            </a:r>
          </a:p>
          <a:p>
            <a:pPr algn="just"/>
            <a:r>
              <a:rPr lang="en-IN" sz="2800" dirty="0" smtClean="0"/>
              <a:t>Whenever there is a fault in the circuit, the switches in the MCB automatically shut down and the fault of the device can be easily detected.</a:t>
            </a:r>
          </a:p>
          <a:p>
            <a:pPr algn="just"/>
            <a:r>
              <a:rPr lang="en-IN" sz="2800" dirty="0" smtClean="0"/>
              <a:t>Handling MCB is relatively safe, and it quickly restores the supply.</a:t>
            </a:r>
          </a:p>
          <a:p>
            <a:pPr algn="just"/>
            <a:r>
              <a:rPr lang="en-IN" sz="2800" dirty="0" smtClean="0"/>
              <a:t>MCB – Miniature Circuit Breaker can be reset quickly and does not demand more maintenance costs. </a:t>
            </a:r>
          </a:p>
          <a:p>
            <a:pPr algn="just"/>
            <a:r>
              <a:rPr lang="en-IN" sz="2800" dirty="0" smtClean="0"/>
              <a:t>MCB works on a bi-metal respective principle that protects against overload current and solenoid short circuit current.</a:t>
            </a:r>
          </a:p>
          <a:p>
            <a:pPr algn="just"/>
            <a:r>
              <a:rPr lang="en-IN" sz="2800" dirty="0" smtClean="0"/>
              <a:t>In recent days the </a:t>
            </a:r>
            <a:r>
              <a:rPr lang="en-IN" sz="2800" dirty="0" smtClean="0">
                <a:solidFill>
                  <a:schemeClr val="accent6">
                    <a:lumMod val="75000"/>
                  </a:schemeClr>
                </a:solidFill>
              </a:rPr>
              <a:t>fuse has been replaced </a:t>
            </a:r>
            <a:r>
              <a:rPr lang="en-IN" sz="2800" dirty="0" smtClean="0"/>
              <a:t>by a much more efficient and small electronic device known as  </a:t>
            </a:r>
            <a:r>
              <a:rPr lang="en-IN" sz="2800" b="1" dirty="0" smtClean="0"/>
              <a:t>MCB – Miniature Circuit Breaker.</a:t>
            </a:r>
            <a:endParaRPr lang="en-IN" sz="2800" dirty="0"/>
          </a:p>
        </p:txBody>
      </p:sp>
      <p:sp>
        <p:nvSpPr>
          <p:cNvPr id="4" name="Date Placeholder 3"/>
          <p:cNvSpPr>
            <a:spLocks noGrp="1"/>
          </p:cNvSpPr>
          <p:nvPr>
            <p:ph type="dt" sz="half" idx="10"/>
          </p:nvPr>
        </p:nvSpPr>
        <p:spPr/>
        <p:txBody>
          <a:bodyPr/>
          <a:lstStyle/>
          <a:p>
            <a:fld id="{C2877353-DBD9-4B4B-9692-E01C6B4052D3}"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MCB - Miniature Circuit Breaker"/>
          <p:cNvPicPr>
            <a:picLocks noChangeAspect="1" noChangeArrowheads="1"/>
          </p:cNvPicPr>
          <p:nvPr/>
        </p:nvPicPr>
        <p:blipFill>
          <a:blip r:embed="rId2"/>
          <a:srcRect/>
          <a:stretch>
            <a:fillRect/>
          </a:stretch>
        </p:blipFill>
        <p:spPr bwMode="auto">
          <a:xfrm>
            <a:off x="2733675" y="0"/>
            <a:ext cx="4324350" cy="6045266"/>
          </a:xfrm>
          <a:prstGeom prst="rect">
            <a:avLst/>
          </a:prstGeom>
          <a:noFill/>
        </p:spPr>
      </p:pic>
      <p:sp>
        <p:nvSpPr>
          <p:cNvPr id="5" name="Rectangle 4"/>
          <p:cNvSpPr/>
          <p:nvPr/>
        </p:nvSpPr>
        <p:spPr>
          <a:xfrm>
            <a:off x="3419475" y="6096000"/>
            <a:ext cx="2530180" cy="369332"/>
          </a:xfrm>
          <a:prstGeom prst="rect">
            <a:avLst/>
          </a:prstGeom>
        </p:spPr>
        <p:txBody>
          <a:bodyPr wrap="none">
            <a:spAutoFit/>
          </a:bodyPr>
          <a:lstStyle/>
          <a:p>
            <a:r>
              <a:rPr lang="en-IN" i="1" dirty="0" smtClean="0"/>
              <a:t>Miniature Circuit Breaker</a:t>
            </a:r>
            <a:endParaRPr lang="en-IN" dirty="0"/>
          </a:p>
        </p:txBody>
      </p:sp>
      <p:sp>
        <p:nvSpPr>
          <p:cNvPr id="6" name="Date Placeholder 5"/>
          <p:cNvSpPr>
            <a:spLocks noGrp="1"/>
          </p:cNvSpPr>
          <p:nvPr>
            <p:ph type="dt" sz="half" idx="10"/>
          </p:nvPr>
        </p:nvSpPr>
        <p:spPr/>
        <p:txBody>
          <a:bodyPr/>
          <a:lstStyle/>
          <a:p>
            <a:fld id="{040260FF-6963-4871-AFC5-9941FA9EACD4}" type="datetime5">
              <a:rPr lang="en-US" smtClean="0"/>
              <a:pPr/>
              <a:t>19-Mar-24</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42</a:t>
            </a:fld>
            <a:endParaRPr lang="en-US"/>
          </a:p>
        </p:txBody>
      </p:sp>
      <p:sp>
        <p:nvSpPr>
          <p:cNvPr id="8" name="Footer Placeholder 7"/>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smtClean="0">
                <a:solidFill>
                  <a:srgbClr val="00B0F0"/>
                </a:solidFill>
              </a:rPr>
              <a:t>Working Principle of MCB</a:t>
            </a:r>
            <a:endParaRPr lang="en-IN" sz="4000" dirty="0">
              <a:solidFill>
                <a:srgbClr val="00B0F0"/>
              </a:solidFill>
            </a:endParaRPr>
          </a:p>
        </p:txBody>
      </p:sp>
      <p:pic>
        <p:nvPicPr>
          <p:cNvPr id="50178" name="Picture 2"/>
          <p:cNvPicPr>
            <a:picLocks noChangeAspect="1" noChangeArrowheads="1"/>
          </p:cNvPicPr>
          <p:nvPr/>
        </p:nvPicPr>
        <p:blipFill>
          <a:blip r:embed="rId2"/>
          <a:srcRect/>
          <a:stretch>
            <a:fillRect/>
          </a:stretch>
        </p:blipFill>
        <p:spPr bwMode="auto">
          <a:xfrm>
            <a:off x="371475" y="1600200"/>
            <a:ext cx="10082893" cy="38100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46EEA737-5738-4BB7-B25E-9291138928F2}" type="datetime5">
              <a:rPr lang="en-US" smtClean="0"/>
              <a:pPr/>
              <a:t>19-Mar-24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43</a:t>
            </a:fld>
            <a:endParaRPr lang="en-US"/>
          </a:p>
        </p:txBody>
      </p:sp>
      <p:sp>
        <p:nvSpPr>
          <p:cNvPr id="7" name="Footer Placeholder 6"/>
          <p:cNvSpPr>
            <a:spLocks noGrp="1"/>
          </p:cNvSpPr>
          <p:nvPr>
            <p:ph type="ftr" sz="quarter" idx="11"/>
          </p:nvPr>
        </p:nvSpPr>
        <p:spPr/>
        <p:txBody>
          <a:bodyPr/>
          <a:lstStyle/>
          <a:p>
            <a:r>
              <a:rPr lang="en-US" smtClean="0"/>
              <a:t>BEEE UNIT-3</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68" y="304800"/>
            <a:ext cx="9889807" cy="6553199"/>
          </a:xfrm>
        </p:spPr>
        <p:txBody>
          <a:bodyPr>
            <a:normAutofit fontScale="85000" lnSpcReduction="10000"/>
          </a:bodyPr>
          <a:lstStyle/>
          <a:p>
            <a:pPr algn="just"/>
            <a:r>
              <a:rPr lang="en-IN" dirty="0" smtClean="0"/>
              <a:t>When the </a:t>
            </a:r>
            <a:r>
              <a:rPr lang="en-IN" dirty="0" smtClean="0">
                <a:solidFill>
                  <a:srgbClr val="00B0F0"/>
                </a:solidFill>
              </a:rPr>
              <a:t>current overflow </a:t>
            </a:r>
            <a:r>
              <a:rPr lang="en-IN" dirty="0" smtClean="0"/>
              <a:t>occurs through </a:t>
            </a:r>
            <a:r>
              <a:rPr lang="en-IN" dirty="0" err="1" smtClean="0"/>
              <a:t>MCB,the</a:t>
            </a:r>
            <a:r>
              <a:rPr lang="en-IN" dirty="0" smtClean="0"/>
              <a:t> </a:t>
            </a:r>
            <a:r>
              <a:rPr lang="en-IN" dirty="0" smtClean="0">
                <a:solidFill>
                  <a:schemeClr val="accent6"/>
                </a:solidFill>
              </a:rPr>
              <a:t>bimetallic strip </a:t>
            </a:r>
            <a:r>
              <a:rPr lang="en-IN" dirty="0" smtClean="0"/>
              <a:t>gets heated and </a:t>
            </a:r>
            <a:r>
              <a:rPr lang="en-IN" dirty="0" smtClean="0">
                <a:solidFill>
                  <a:srgbClr val="0070C0"/>
                </a:solidFill>
              </a:rPr>
              <a:t>deflects by bending</a:t>
            </a:r>
            <a:r>
              <a:rPr lang="en-IN" dirty="0" smtClean="0"/>
              <a:t>. </a:t>
            </a:r>
          </a:p>
          <a:p>
            <a:pPr algn="just"/>
            <a:r>
              <a:rPr lang="en-IN" dirty="0" smtClean="0"/>
              <a:t>The deflection of the </a:t>
            </a:r>
            <a:r>
              <a:rPr lang="en-IN" dirty="0" smtClean="0">
                <a:solidFill>
                  <a:srgbClr val="002060"/>
                </a:solidFill>
              </a:rPr>
              <a:t>bi-metallic strip </a:t>
            </a:r>
            <a:r>
              <a:rPr lang="en-IN" dirty="0" smtClean="0">
                <a:solidFill>
                  <a:srgbClr val="92D050"/>
                </a:solidFill>
              </a:rPr>
              <a:t>releases a latch</a:t>
            </a:r>
            <a:r>
              <a:rPr lang="en-IN" dirty="0" smtClean="0"/>
              <a:t>.</a:t>
            </a:r>
          </a:p>
          <a:p>
            <a:pPr algn="just"/>
            <a:r>
              <a:rPr lang="en-IN" dirty="0" smtClean="0"/>
              <a:t>The </a:t>
            </a:r>
            <a:r>
              <a:rPr lang="en-IN" dirty="0" smtClean="0">
                <a:solidFill>
                  <a:schemeClr val="accent2"/>
                </a:solidFill>
              </a:rPr>
              <a:t>latch causes the MCB to turn off </a:t>
            </a:r>
            <a:r>
              <a:rPr lang="en-IN" dirty="0" smtClean="0"/>
              <a:t>by stopping the current flow in the circuit. </a:t>
            </a:r>
          </a:p>
          <a:p>
            <a:pPr algn="just"/>
            <a:r>
              <a:rPr lang="en-IN" dirty="0" smtClean="0"/>
              <a:t>This process helps safeguard the appliances or devices from the hazards of </a:t>
            </a:r>
            <a:r>
              <a:rPr lang="en-IN" dirty="0" smtClean="0">
                <a:solidFill>
                  <a:schemeClr val="accent2"/>
                </a:solidFill>
              </a:rPr>
              <a:t>overload or </a:t>
            </a:r>
            <a:r>
              <a:rPr lang="en-IN" dirty="0" err="1" smtClean="0">
                <a:solidFill>
                  <a:schemeClr val="accent2"/>
                </a:solidFill>
              </a:rPr>
              <a:t>overcurrent</a:t>
            </a:r>
            <a:r>
              <a:rPr lang="en-IN" dirty="0" smtClean="0"/>
              <a:t>. </a:t>
            </a:r>
          </a:p>
          <a:p>
            <a:pPr algn="just"/>
            <a:r>
              <a:rPr lang="en-IN" dirty="0" smtClean="0"/>
              <a:t>To restart the current flow, MCB must be turned ON manually.</a:t>
            </a:r>
          </a:p>
          <a:p>
            <a:pPr algn="just"/>
            <a:endParaRPr lang="en-IN" dirty="0" smtClean="0"/>
          </a:p>
          <a:p>
            <a:pPr algn="just"/>
            <a:r>
              <a:rPr lang="en-IN" dirty="0" smtClean="0"/>
              <a:t>In the case of short circuit conditions, the current rises suddenly in an unpredictable way, leading to the electromechanical displacement of the plunger associated with a solenoid. </a:t>
            </a:r>
          </a:p>
          <a:p>
            <a:pPr algn="just"/>
            <a:r>
              <a:rPr lang="en-IN" dirty="0" smtClean="0"/>
              <a:t>The plunger hits the trip lever, which causes the automatic release of the latch mechanism by opening the circuit breaker contacts.</a:t>
            </a:r>
            <a:br>
              <a:rPr lang="en-IN" dirty="0" smtClean="0"/>
            </a:br>
            <a:endParaRPr lang="en-IN" dirty="0"/>
          </a:p>
        </p:txBody>
      </p:sp>
      <p:sp>
        <p:nvSpPr>
          <p:cNvPr id="4" name="Date Placeholder 3"/>
          <p:cNvSpPr>
            <a:spLocks noGrp="1"/>
          </p:cNvSpPr>
          <p:nvPr>
            <p:ph type="dt" sz="half" idx="10"/>
          </p:nvPr>
        </p:nvSpPr>
        <p:spPr/>
        <p:txBody>
          <a:bodyPr/>
          <a:lstStyle/>
          <a:p>
            <a:fld id="{CE122756-F7C0-4643-886C-83EF8E828C20}"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68" y="0"/>
            <a:ext cx="10261282" cy="7162800"/>
          </a:xfrm>
        </p:spPr>
        <p:txBody>
          <a:bodyPr>
            <a:normAutofit fontScale="77500" lnSpcReduction="20000"/>
          </a:bodyPr>
          <a:lstStyle/>
          <a:p>
            <a:pPr>
              <a:buNone/>
            </a:pPr>
            <a:r>
              <a:rPr lang="en-IN" b="1" dirty="0" smtClean="0"/>
              <a:t>ADVANTAGES: </a:t>
            </a:r>
          </a:p>
          <a:p>
            <a:pPr lvl="2">
              <a:buNone/>
            </a:pPr>
            <a:r>
              <a:rPr lang="en-IN" sz="2600" dirty="0" smtClean="0"/>
              <a:t>• </a:t>
            </a:r>
            <a:r>
              <a:rPr lang="en-IN" sz="2600" dirty="0" err="1" smtClean="0"/>
              <a:t>MCBs</a:t>
            </a:r>
            <a:r>
              <a:rPr lang="en-IN" sz="2600" dirty="0" smtClean="0"/>
              <a:t> have more sensitive to current then fuse. </a:t>
            </a:r>
          </a:p>
          <a:p>
            <a:pPr lvl="2">
              <a:buNone/>
            </a:pPr>
            <a:r>
              <a:rPr lang="en-IN" sz="2600" dirty="0" smtClean="0"/>
              <a:t>• It has quick work against short circuits. </a:t>
            </a:r>
          </a:p>
          <a:p>
            <a:pPr lvl="2">
              <a:buNone/>
            </a:pPr>
            <a:r>
              <a:rPr lang="en-IN" sz="2600" dirty="0" smtClean="0"/>
              <a:t>• It works quickly on overloading and under voltage. </a:t>
            </a:r>
          </a:p>
          <a:p>
            <a:pPr lvl="2">
              <a:buNone/>
            </a:pPr>
            <a:r>
              <a:rPr lang="en-IN" sz="2600" dirty="0" smtClean="0"/>
              <a:t>• It is reusable hence less maintenance cost and less replacement cost. </a:t>
            </a:r>
          </a:p>
          <a:p>
            <a:pPr lvl="2">
              <a:buNone/>
            </a:pPr>
            <a:r>
              <a:rPr lang="en-IN" sz="2600" dirty="0" smtClean="0"/>
              <a:t>• It is very simple to resume the supply. </a:t>
            </a:r>
          </a:p>
          <a:p>
            <a:pPr lvl="2">
              <a:buNone/>
            </a:pPr>
            <a:r>
              <a:rPr lang="en-IN" sz="2600" dirty="0" smtClean="0"/>
              <a:t>• It can be easily used circuit control switch when needed. </a:t>
            </a:r>
          </a:p>
          <a:p>
            <a:pPr lvl="2">
              <a:buNone/>
            </a:pPr>
            <a:r>
              <a:rPr lang="en-IN" sz="2600" dirty="0" smtClean="0"/>
              <a:t>• Handling MCB is electricity safer than handling fuse, in case of MCB. </a:t>
            </a:r>
          </a:p>
          <a:p>
            <a:pPr lvl="2">
              <a:buNone/>
            </a:pPr>
            <a:r>
              <a:rPr lang="en-IN" sz="2600" dirty="0" smtClean="0"/>
              <a:t>• It has reliable. </a:t>
            </a:r>
          </a:p>
          <a:p>
            <a:pPr lvl="2">
              <a:buNone/>
            </a:pPr>
            <a:r>
              <a:rPr lang="en-IN" sz="2600" dirty="0" smtClean="0"/>
              <a:t>• MCB provides a better interface. </a:t>
            </a:r>
          </a:p>
          <a:p>
            <a:pPr lvl="2">
              <a:buNone/>
            </a:pPr>
            <a:r>
              <a:rPr lang="en-IN" sz="2600" dirty="0" smtClean="0"/>
              <a:t>• MCB performance immediate indication of faculty circuit. </a:t>
            </a:r>
          </a:p>
          <a:p>
            <a:pPr lvl="2">
              <a:buNone/>
            </a:pPr>
            <a:r>
              <a:rPr lang="en-IN" sz="2600" dirty="0" smtClean="0"/>
              <a:t>• The performance of MCB is good in case of earth leakage. </a:t>
            </a:r>
          </a:p>
          <a:p>
            <a:pPr lvl="2">
              <a:buNone/>
            </a:pPr>
            <a:r>
              <a:rPr lang="en-IN" sz="2600" dirty="0" smtClean="0"/>
              <a:t>• In the case of surge current, The MCB has time delay characteristics, therefore, it works properly. </a:t>
            </a:r>
          </a:p>
          <a:p>
            <a:pPr lvl="2">
              <a:buNone/>
            </a:pPr>
            <a:r>
              <a:rPr lang="en-IN" sz="2600" dirty="0" smtClean="0"/>
              <a:t>• Shorter tripping time under moderate over current than with fuses. </a:t>
            </a:r>
          </a:p>
          <a:p>
            <a:pPr lvl="2">
              <a:buNone/>
            </a:pPr>
            <a:r>
              <a:rPr lang="en-IN" sz="2600" dirty="0" smtClean="0"/>
              <a:t>• When the use of MCB, the faulty zone of the electrical circuit can be easily identified. </a:t>
            </a:r>
          </a:p>
          <a:p>
            <a:endParaRPr lang="en-IN" dirty="0" smtClean="0"/>
          </a:p>
          <a:p>
            <a:pPr>
              <a:buNone/>
            </a:pPr>
            <a:r>
              <a:rPr lang="en-IN" b="1" dirty="0" smtClean="0"/>
              <a:t>DISADVANTAGES: </a:t>
            </a:r>
          </a:p>
          <a:p>
            <a:pPr lvl="2">
              <a:buNone/>
            </a:pPr>
            <a:r>
              <a:rPr lang="en-IN" dirty="0" smtClean="0"/>
              <a:t>• The cost of the MCB is greater than the fuse. </a:t>
            </a:r>
          </a:p>
          <a:p>
            <a:pPr lvl="2">
              <a:buNone/>
            </a:pPr>
            <a:r>
              <a:rPr lang="en-IN" dirty="0" smtClean="0"/>
              <a:t>• The cost of the MCB distribution board is greater than the </a:t>
            </a:r>
            <a:r>
              <a:rPr lang="en-IN" dirty="0" err="1" smtClean="0"/>
              <a:t>rewireable</a:t>
            </a:r>
            <a:r>
              <a:rPr lang="en-IN" dirty="0" smtClean="0"/>
              <a:t> fuse board. </a:t>
            </a:r>
          </a:p>
          <a:p>
            <a:pPr lvl="2">
              <a:buNone/>
            </a:pPr>
            <a:r>
              <a:rPr lang="en-IN" dirty="0" smtClean="0"/>
              <a:t>• The risk of overloading of the circuit due to unqualified of the person operating than completing removed. </a:t>
            </a:r>
          </a:p>
        </p:txBody>
      </p:sp>
      <p:sp>
        <p:nvSpPr>
          <p:cNvPr id="4" name="Date Placeholder 3"/>
          <p:cNvSpPr>
            <a:spLocks noGrp="1"/>
          </p:cNvSpPr>
          <p:nvPr>
            <p:ph type="dt" sz="half" idx="10"/>
          </p:nvPr>
        </p:nvSpPr>
        <p:spPr/>
        <p:txBody>
          <a:bodyPr/>
          <a:lstStyle/>
          <a:p>
            <a:fld id="{F898F4BE-358D-4AF2-9E67-D4201A1F2CDB}"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733748" y="685800"/>
            <a:ext cx="9593128" cy="56388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113CF64C-987A-4387-80FE-3DF3799AABB4}" type="datetime5">
              <a:rPr lang="en-US" smtClean="0"/>
              <a:pPr/>
              <a:t>19-Mar-24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BEEE UNIT-3</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68" y="0"/>
            <a:ext cx="9721215" cy="1676400"/>
          </a:xfrm>
        </p:spPr>
        <p:txBody>
          <a:bodyPr>
            <a:normAutofit/>
          </a:bodyPr>
          <a:lstStyle/>
          <a:p>
            <a:r>
              <a:rPr lang="en-IN" b="1" dirty="0" smtClean="0">
                <a:solidFill>
                  <a:schemeClr val="accent2"/>
                </a:solidFill>
              </a:rPr>
              <a:t>PERSONAL SAFETY MEASURES</a:t>
            </a:r>
            <a:endParaRPr lang="en-IN" dirty="0">
              <a:solidFill>
                <a:schemeClr val="accent2"/>
              </a:solidFill>
            </a:endParaRPr>
          </a:p>
        </p:txBody>
      </p:sp>
      <p:pic>
        <p:nvPicPr>
          <p:cNvPr id="52226" name="Picture 2"/>
          <p:cNvPicPr>
            <a:picLocks noChangeAspect="1" noChangeArrowheads="1"/>
          </p:cNvPicPr>
          <p:nvPr/>
        </p:nvPicPr>
        <p:blipFill>
          <a:blip r:embed="rId2"/>
          <a:srcRect/>
          <a:stretch>
            <a:fillRect/>
          </a:stretch>
        </p:blipFill>
        <p:spPr bwMode="auto">
          <a:xfrm>
            <a:off x="248295" y="1676400"/>
            <a:ext cx="10553055" cy="3505199"/>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1654FB6D-C9CC-4EF1-A891-867A95F96BE0}" type="datetime5">
              <a:rPr lang="en-US" smtClean="0"/>
              <a:pPr/>
              <a:t>19-Mar-24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47</a:t>
            </a:fld>
            <a:endParaRPr lang="en-US"/>
          </a:p>
        </p:txBody>
      </p:sp>
      <p:sp>
        <p:nvSpPr>
          <p:cNvPr id="7" name="Footer Placeholder 6"/>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766763" y="1057275"/>
            <a:ext cx="9267825" cy="474345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788CE08B-DA71-4782-B6EB-3A67E9BB3DE0}" type="datetime5">
              <a:rPr lang="en-US" smtClean="0"/>
              <a:pPr/>
              <a:t>19-Mar-24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BEEE UNIT-3</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523875" y="609600"/>
            <a:ext cx="9989137" cy="5014913"/>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58BAF795-0DE7-4DAC-A39B-4A4B7640AD2C}" type="datetime5">
              <a:rPr lang="en-US" smtClean="0"/>
              <a:pPr/>
              <a:t>19-Mar-24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
        <p:nvSpPr>
          <p:cNvPr id="5" name="Footer Placeholder 4"/>
          <p:cNvSpPr>
            <a:spLocks noGrp="1"/>
          </p:cNvSpPr>
          <p:nvPr>
            <p:ph type="ftr" sz="quarter" idx="11"/>
          </p:nvPr>
        </p:nvSpPr>
        <p:spPr/>
        <p:txBody>
          <a:bodyPr/>
          <a:lstStyle/>
          <a:p>
            <a:r>
              <a:rPr lang="en-US" smtClean="0"/>
              <a:t>BEEE UNIT-3</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68" y="0"/>
            <a:ext cx="10261282" cy="7162800"/>
          </a:xfrm>
        </p:spPr>
        <p:txBody>
          <a:bodyPr>
            <a:normAutofit fontScale="92500" lnSpcReduction="10000"/>
          </a:bodyPr>
          <a:lstStyle/>
          <a:p>
            <a:pPr algn="just">
              <a:buNone/>
            </a:pPr>
            <a:r>
              <a:rPr lang="en-IN" b="1" u="sng" dirty="0" smtClean="0"/>
              <a:t>Coal:</a:t>
            </a:r>
            <a:r>
              <a:rPr lang="en-IN" b="1" dirty="0" smtClean="0"/>
              <a:t> </a:t>
            </a:r>
          </a:p>
          <a:p>
            <a:pPr algn="just">
              <a:buFont typeface="Wingdings" pitchFamily="2" charset="2"/>
              <a:buChar char="Ø"/>
            </a:pPr>
            <a:r>
              <a:rPr lang="en-IN" dirty="0" smtClean="0"/>
              <a:t>Coal is the most important source of energy. </a:t>
            </a:r>
          </a:p>
          <a:p>
            <a:pPr algn="just">
              <a:buFont typeface="Wingdings" pitchFamily="2" charset="2"/>
              <a:buChar char="Ø"/>
            </a:pPr>
            <a:r>
              <a:rPr lang="en-IN" dirty="0" smtClean="0"/>
              <a:t>There are more than 148790 coal deposits in India, and between 2005-2006, the annual production went up to 343 million tons. </a:t>
            </a:r>
          </a:p>
          <a:p>
            <a:pPr algn="just">
              <a:buFont typeface="Wingdings" pitchFamily="2" charset="2"/>
              <a:buChar char="Ø"/>
            </a:pPr>
            <a:r>
              <a:rPr lang="en-IN" dirty="0" smtClean="0"/>
              <a:t>India is the fourth-largest coal-producing country, and the deposits are primarily found in Bihar, </a:t>
            </a:r>
            <a:r>
              <a:rPr lang="en-IN" dirty="0" err="1" smtClean="0"/>
              <a:t>Orissa</a:t>
            </a:r>
            <a:r>
              <a:rPr lang="en-IN" dirty="0" smtClean="0"/>
              <a:t>, Madhya Pradesh, </a:t>
            </a:r>
            <a:r>
              <a:rPr lang="en-IN" dirty="0" err="1" smtClean="0"/>
              <a:t>Jharkhand</a:t>
            </a:r>
            <a:r>
              <a:rPr lang="en-IN" dirty="0" smtClean="0"/>
              <a:t> and Bengal. </a:t>
            </a:r>
          </a:p>
          <a:p>
            <a:pPr algn="just">
              <a:buNone/>
            </a:pPr>
            <a:r>
              <a:rPr lang="en-IN" b="1" u="sng" dirty="0" smtClean="0"/>
              <a:t>Oil and Natural Gas: </a:t>
            </a:r>
          </a:p>
          <a:p>
            <a:pPr algn="just">
              <a:buFont typeface="Wingdings" pitchFamily="2" charset="2"/>
              <a:buChar char="Ø"/>
            </a:pPr>
            <a:r>
              <a:rPr lang="en-IN" dirty="0" smtClean="0"/>
              <a:t>Oil is considered liquid gold and one of the crucial energy sources in India and the world. </a:t>
            </a:r>
          </a:p>
          <a:p>
            <a:pPr algn="just">
              <a:buFont typeface="Wingdings" pitchFamily="2" charset="2"/>
              <a:buChar char="Ø"/>
            </a:pPr>
            <a:r>
              <a:rPr lang="en-IN" dirty="0" smtClean="0"/>
              <a:t>Oil is primarily used in planes, automobiles, trains and ships.</a:t>
            </a:r>
          </a:p>
          <a:p>
            <a:pPr algn="just">
              <a:buFont typeface="Wingdings" pitchFamily="2" charset="2"/>
              <a:buChar char="Ø"/>
            </a:pPr>
            <a:r>
              <a:rPr lang="en-IN" dirty="0" smtClean="0"/>
              <a:t> The total oil production in India was 0.3 million tons in 1950-51, which increased up to 32.4 million tons in 2000-01. </a:t>
            </a:r>
          </a:p>
          <a:p>
            <a:pPr algn="just">
              <a:buFont typeface="Wingdings" pitchFamily="2" charset="2"/>
              <a:buChar char="Ø"/>
            </a:pPr>
            <a:r>
              <a:rPr lang="en-IN" dirty="0" smtClean="0"/>
              <a:t>It is mainly found in Assam, Gujarat and Mumbai. </a:t>
            </a:r>
          </a:p>
        </p:txBody>
      </p:sp>
      <p:sp>
        <p:nvSpPr>
          <p:cNvPr id="4" name="Date Placeholder 3"/>
          <p:cNvSpPr>
            <a:spLocks noGrp="1"/>
          </p:cNvSpPr>
          <p:nvPr>
            <p:ph type="dt" sz="half" idx="10"/>
          </p:nvPr>
        </p:nvSpPr>
        <p:spPr/>
        <p:txBody>
          <a:bodyPr/>
          <a:lstStyle/>
          <a:p>
            <a:fld id="{12586349-12AA-4937-BBA0-F07C6BFCF0CA}"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smtClean="0">
                <a:solidFill>
                  <a:srgbClr val="7030A0"/>
                </a:solidFill>
              </a:rPr>
              <a:t>Earthing:</a:t>
            </a:r>
            <a:endParaRPr lang="en-IN" b="1" dirty="0">
              <a:solidFill>
                <a:srgbClr val="7030A0"/>
              </a:solidFill>
            </a:endParaRPr>
          </a:p>
        </p:txBody>
      </p:sp>
      <p:sp>
        <p:nvSpPr>
          <p:cNvPr id="3" name="Content Placeholder 2"/>
          <p:cNvSpPr>
            <a:spLocks noGrp="1"/>
          </p:cNvSpPr>
          <p:nvPr>
            <p:ph idx="1"/>
          </p:nvPr>
        </p:nvSpPr>
        <p:spPr>
          <a:xfrm>
            <a:off x="540068" y="1447801"/>
            <a:ext cx="9721215" cy="4678364"/>
          </a:xfrm>
        </p:spPr>
        <p:txBody>
          <a:bodyPr/>
          <a:lstStyle/>
          <a:p>
            <a:pPr algn="just">
              <a:buNone/>
            </a:pPr>
            <a:r>
              <a:rPr lang="en-IN" dirty="0" smtClean="0"/>
              <a:t>	Earthing is defined as </a:t>
            </a:r>
          </a:p>
          <a:p>
            <a:pPr algn="just">
              <a:buNone/>
            </a:pPr>
            <a:r>
              <a:rPr lang="en-IN" b="1" dirty="0" smtClean="0"/>
              <a:t>			</a:t>
            </a:r>
            <a:r>
              <a:rPr lang="en-IN" i="1" dirty="0" smtClean="0"/>
              <a:t>“The </a:t>
            </a:r>
            <a:r>
              <a:rPr lang="en-IN" i="1" dirty="0" smtClean="0">
                <a:solidFill>
                  <a:srgbClr val="00B050"/>
                </a:solidFill>
              </a:rPr>
              <a:t>process</a:t>
            </a:r>
            <a:r>
              <a:rPr lang="en-IN" i="1" dirty="0" smtClean="0"/>
              <a:t> in which the </a:t>
            </a:r>
            <a:r>
              <a:rPr lang="en-IN" i="1" dirty="0" smtClean="0">
                <a:solidFill>
                  <a:schemeClr val="accent6"/>
                </a:solidFill>
              </a:rPr>
              <a:t>instantaneous discharge of the electrical energy</a:t>
            </a:r>
            <a:r>
              <a:rPr lang="en-IN" i="1" dirty="0" smtClean="0"/>
              <a:t> takes place by </a:t>
            </a:r>
            <a:r>
              <a:rPr lang="en-IN" i="1" dirty="0" smtClean="0">
                <a:solidFill>
                  <a:schemeClr val="accent1"/>
                </a:solidFill>
              </a:rPr>
              <a:t>transferring charges directly to the earth </a:t>
            </a:r>
            <a:r>
              <a:rPr lang="en-IN" i="1" dirty="0" smtClean="0"/>
              <a:t>through </a:t>
            </a:r>
            <a:r>
              <a:rPr lang="en-IN" i="1" dirty="0" smtClean="0">
                <a:solidFill>
                  <a:srgbClr val="7030A0"/>
                </a:solidFill>
              </a:rPr>
              <a:t>low resistance wire.</a:t>
            </a:r>
            <a:r>
              <a:rPr lang="en-IN" i="1" dirty="0" smtClean="0"/>
              <a:t>”</a:t>
            </a:r>
            <a:endParaRPr lang="en-IN" i="1" dirty="0"/>
          </a:p>
        </p:txBody>
      </p:sp>
      <p:sp>
        <p:nvSpPr>
          <p:cNvPr id="4" name="Date Placeholder 3"/>
          <p:cNvSpPr>
            <a:spLocks noGrp="1"/>
          </p:cNvSpPr>
          <p:nvPr>
            <p:ph type="dt" sz="half" idx="10"/>
          </p:nvPr>
        </p:nvSpPr>
        <p:spPr/>
        <p:txBody>
          <a:bodyPr/>
          <a:lstStyle/>
          <a:p>
            <a:fld id="{E5EDA0E9-FD2A-414A-91D8-89EED4D8D8C6}"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68" y="274638"/>
            <a:ext cx="9721215" cy="792162"/>
          </a:xfrm>
        </p:spPr>
        <p:txBody>
          <a:bodyPr>
            <a:normAutofit fontScale="90000"/>
          </a:bodyPr>
          <a:lstStyle/>
          <a:p>
            <a:pPr algn="l"/>
            <a:r>
              <a:rPr lang="en-IN" b="1" dirty="0" smtClean="0">
                <a:solidFill>
                  <a:srgbClr val="C00000"/>
                </a:solidFill>
              </a:rPr>
              <a:t>Why Is Earthing Necessary?</a:t>
            </a:r>
            <a:r>
              <a:rPr lang="en-IN" b="1" dirty="0" smtClean="0"/>
              <a:t/>
            </a:r>
            <a:br>
              <a:rPr lang="en-IN" b="1" dirty="0" smtClean="0"/>
            </a:br>
            <a:endParaRPr lang="en-IN" dirty="0"/>
          </a:p>
        </p:txBody>
      </p:sp>
      <p:sp>
        <p:nvSpPr>
          <p:cNvPr id="3" name="Content Placeholder 2"/>
          <p:cNvSpPr>
            <a:spLocks noGrp="1"/>
          </p:cNvSpPr>
          <p:nvPr>
            <p:ph idx="1"/>
          </p:nvPr>
        </p:nvSpPr>
        <p:spPr>
          <a:xfrm>
            <a:off x="540068" y="838201"/>
            <a:ext cx="9721215" cy="5287964"/>
          </a:xfrm>
        </p:spPr>
        <p:txBody>
          <a:bodyPr>
            <a:normAutofit/>
          </a:bodyPr>
          <a:lstStyle/>
          <a:p>
            <a:pPr>
              <a:buNone/>
            </a:pPr>
            <a:r>
              <a:rPr lang="en-IN" sz="2800" dirty="0" smtClean="0"/>
              <a:t>Earthing serves several important purposes in electrical systems:</a:t>
            </a:r>
          </a:p>
          <a:p>
            <a:pPr lvl="2" algn="just"/>
            <a:r>
              <a:rPr lang="en-IN" b="1" dirty="0" smtClean="0"/>
              <a:t>Safety:</a:t>
            </a:r>
            <a:r>
              <a:rPr lang="en-IN" dirty="0" smtClean="0"/>
              <a:t> Earthing minimizes the risk of electric shocks by diverting fault currents away from people and objects.</a:t>
            </a:r>
          </a:p>
          <a:p>
            <a:pPr lvl="2" algn="just"/>
            <a:r>
              <a:rPr lang="en-IN" b="1" dirty="0" smtClean="0"/>
              <a:t>Equipment Protection:</a:t>
            </a:r>
            <a:r>
              <a:rPr lang="en-IN" dirty="0" smtClean="0"/>
              <a:t> It helps prevent damage to electrical equipment and appliances by providing a low-resistance path for fault currents.</a:t>
            </a:r>
          </a:p>
          <a:p>
            <a:pPr lvl="2" algn="just"/>
            <a:r>
              <a:rPr lang="en-IN" b="1" dirty="0" smtClean="0"/>
              <a:t>Lightning Protection:</a:t>
            </a:r>
            <a:r>
              <a:rPr lang="en-IN" dirty="0" smtClean="0"/>
              <a:t> Proper earthing reduces the risk of lightning strikes by providing a path for lightning currents to safely dissipate into the ground.</a:t>
            </a:r>
          </a:p>
          <a:p>
            <a:pPr lvl="2" algn="just"/>
            <a:r>
              <a:rPr lang="en-IN" b="1" dirty="0" smtClean="0"/>
              <a:t>Electromagnetic Interference (EMI) Reduction:</a:t>
            </a:r>
            <a:r>
              <a:rPr lang="en-IN" dirty="0" smtClean="0"/>
              <a:t> Earthing helps mitigate electromagnetic interference, ensuring the proper functioning of sensitive electronic devices.</a:t>
            </a:r>
          </a:p>
          <a:p>
            <a:endParaRPr lang="en-IN" dirty="0"/>
          </a:p>
        </p:txBody>
      </p:sp>
      <p:sp>
        <p:nvSpPr>
          <p:cNvPr id="4" name="Date Placeholder 3"/>
          <p:cNvSpPr>
            <a:spLocks noGrp="1"/>
          </p:cNvSpPr>
          <p:nvPr>
            <p:ph type="dt" sz="half" idx="10"/>
          </p:nvPr>
        </p:nvSpPr>
        <p:spPr/>
        <p:txBody>
          <a:bodyPr/>
          <a:lstStyle/>
          <a:p>
            <a:fld id="{A4EE2442-4424-4D5E-AB2A-89CF3C1DC7D2}"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68" y="228600"/>
            <a:ext cx="9721215" cy="685800"/>
          </a:xfrm>
        </p:spPr>
        <p:txBody>
          <a:bodyPr>
            <a:normAutofit fontScale="90000"/>
          </a:bodyPr>
          <a:lstStyle/>
          <a:p>
            <a:pPr algn="l"/>
            <a:r>
              <a:rPr lang="en-IN" b="1" dirty="0" smtClean="0">
                <a:solidFill>
                  <a:srgbClr val="0070C0"/>
                </a:solidFill>
              </a:rPr>
              <a:t>How is Earthing Done?</a:t>
            </a:r>
            <a:r>
              <a:rPr lang="en-IN" b="1" dirty="0" smtClean="0"/>
              <a:t/>
            </a:r>
            <a:br>
              <a:rPr lang="en-IN" b="1" dirty="0" smtClean="0"/>
            </a:br>
            <a:endParaRPr lang="en-IN" dirty="0"/>
          </a:p>
        </p:txBody>
      </p:sp>
      <p:pic>
        <p:nvPicPr>
          <p:cNvPr id="55298" name="Picture 2"/>
          <p:cNvPicPr>
            <a:picLocks noChangeAspect="1" noChangeArrowheads="1"/>
          </p:cNvPicPr>
          <p:nvPr/>
        </p:nvPicPr>
        <p:blipFill>
          <a:blip r:embed="rId2"/>
          <a:srcRect/>
          <a:stretch>
            <a:fillRect/>
          </a:stretch>
        </p:blipFill>
        <p:spPr bwMode="auto">
          <a:xfrm>
            <a:off x="1362075" y="762000"/>
            <a:ext cx="8460791" cy="5867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83514056-E757-42F4-8B1A-6EB96508911A}" type="datetime5">
              <a:rPr lang="en-US" smtClean="0"/>
              <a:pPr/>
              <a:t>19-Mar-24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52</a:t>
            </a:fld>
            <a:endParaRPr lang="en-US"/>
          </a:p>
        </p:txBody>
      </p:sp>
      <p:sp>
        <p:nvSpPr>
          <p:cNvPr id="7" name="Footer Placeholder 6"/>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68" y="838200"/>
            <a:ext cx="9721215" cy="228600"/>
          </a:xfrm>
        </p:spPr>
        <p:txBody>
          <a:bodyPr>
            <a:normAutofit fontScale="90000"/>
          </a:bodyPr>
          <a:lstStyle/>
          <a:p>
            <a:pPr algn="l"/>
            <a:r>
              <a:rPr lang="en-IN" b="1" dirty="0" smtClean="0">
                <a:solidFill>
                  <a:srgbClr val="C00000"/>
                </a:solidFill>
              </a:rPr>
              <a:t>Types of Earthing:</a:t>
            </a:r>
            <a:r>
              <a:rPr lang="en-IN" b="1" dirty="0" smtClean="0"/>
              <a:t/>
            </a:r>
            <a:br>
              <a:rPr lang="en-IN" b="1" dirty="0" smtClean="0"/>
            </a:br>
            <a:endParaRPr lang="en-IN" dirty="0"/>
          </a:p>
        </p:txBody>
      </p:sp>
      <p:sp>
        <p:nvSpPr>
          <p:cNvPr id="3" name="Content Placeholder 2"/>
          <p:cNvSpPr>
            <a:spLocks noGrp="1"/>
          </p:cNvSpPr>
          <p:nvPr>
            <p:ph idx="1"/>
          </p:nvPr>
        </p:nvSpPr>
        <p:spPr>
          <a:xfrm>
            <a:off x="540068" y="1523999"/>
            <a:ext cx="9721215" cy="4602165"/>
          </a:xfrm>
        </p:spPr>
        <p:txBody>
          <a:bodyPr/>
          <a:lstStyle/>
          <a:p>
            <a:pPr>
              <a:buNone/>
            </a:pPr>
            <a:r>
              <a:rPr lang="en-IN" dirty="0" smtClean="0"/>
              <a:t>There are three types of earthing, they are:</a:t>
            </a:r>
          </a:p>
          <a:p>
            <a:pPr lvl="2"/>
            <a:r>
              <a:rPr lang="en-IN" sz="2800" dirty="0" smtClean="0"/>
              <a:t>Pipe earthing</a:t>
            </a:r>
          </a:p>
          <a:p>
            <a:pPr lvl="2"/>
            <a:r>
              <a:rPr lang="en-IN" sz="2800" dirty="0" smtClean="0"/>
              <a:t>Plate earthing</a:t>
            </a:r>
          </a:p>
          <a:p>
            <a:pPr lvl="2"/>
            <a:r>
              <a:rPr lang="en-IN" sz="2800" dirty="0" smtClean="0"/>
              <a:t>Strip or rod earthing</a:t>
            </a:r>
          </a:p>
        </p:txBody>
      </p:sp>
      <p:sp>
        <p:nvSpPr>
          <p:cNvPr id="4" name="Date Placeholder 3"/>
          <p:cNvSpPr>
            <a:spLocks noGrp="1"/>
          </p:cNvSpPr>
          <p:nvPr>
            <p:ph type="dt" sz="half" idx="10"/>
          </p:nvPr>
        </p:nvSpPr>
        <p:spPr/>
        <p:txBody>
          <a:bodyPr/>
          <a:lstStyle/>
          <a:p>
            <a:fld id="{5AE697AC-9AD4-43AA-99A2-93B4A2A7107F}"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68" y="228600"/>
            <a:ext cx="9721215" cy="533400"/>
          </a:xfrm>
        </p:spPr>
        <p:txBody>
          <a:bodyPr>
            <a:normAutofit fontScale="90000"/>
          </a:bodyPr>
          <a:lstStyle/>
          <a:p>
            <a:pPr algn="l"/>
            <a:r>
              <a:rPr lang="en-IN" dirty="0" smtClean="0">
                <a:solidFill>
                  <a:srgbClr val="C00000"/>
                </a:solidFill>
              </a:rPr>
              <a:t>Pipe earthing:</a:t>
            </a:r>
            <a:r>
              <a:rPr lang="en-IN" dirty="0" smtClean="0"/>
              <a:t/>
            </a:r>
            <a:br>
              <a:rPr lang="en-IN" dirty="0" smtClean="0"/>
            </a:br>
            <a:endParaRPr lang="en-IN" dirty="0"/>
          </a:p>
        </p:txBody>
      </p:sp>
      <p:sp>
        <p:nvSpPr>
          <p:cNvPr id="3" name="Content Placeholder 2"/>
          <p:cNvSpPr>
            <a:spLocks noGrp="1"/>
          </p:cNvSpPr>
          <p:nvPr>
            <p:ph idx="1"/>
          </p:nvPr>
        </p:nvSpPr>
        <p:spPr>
          <a:xfrm>
            <a:off x="540068" y="457200"/>
            <a:ext cx="9721215" cy="5668965"/>
          </a:xfrm>
        </p:spPr>
        <p:txBody>
          <a:bodyPr/>
          <a:lstStyle/>
          <a:p>
            <a:pPr algn="just">
              <a:buFont typeface="Wingdings" pitchFamily="2" charset="2"/>
              <a:buChar char="ü"/>
            </a:pPr>
            <a:r>
              <a:rPr lang="en-IN" dirty="0" smtClean="0"/>
              <a:t>Pipe earthing is the best and most efficient way of earthing and is also easily affordable. </a:t>
            </a:r>
          </a:p>
          <a:p>
            <a:pPr algn="just">
              <a:buFont typeface="Wingdings" pitchFamily="2" charset="2"/>
              <a:buChar char="ü"/>
            </a:pPr>
            <a:r>
              <a:rPr lang="en-IN" dirty="0" smtClean="0"/>
              <a:t>Pipe earthing uses 38mm </a:t>
            </a:r>
            <a:r>
              <a:rPr lang="en-IN" dirty="0" smtClean="0"/>
              <a:t>diameter </a:t>
            </a:r>
            <a:r>
              <a:rPr lang="en-IN" dirty="0" smtClean="0"/>
              <a:t>and 2 metres length pipe vertically embedded in the ground to work as earth electrodes.</a:t>
            </a:r>
          </a:p>
          <a:p>
            <a:pPr>
              <a:buFont typeface="Wingdings" pitchFamily="2" charset="2"/>
              <a:buChar char="ü"/>
            </a:pPr>
            <a:endParaRPr lang="en-IN" dirty="0"/>
          </a:p>
        </p:txBody>
      </p:sp>
      <p:pic>
        <p:nvPicPr>
          <p:cNvPr id="56322" name="Picture 2"/>
          <p:cNvPicPr>
            <a:picLocks noChangeAspect="1" noChangeArrowheads="1"/>
          </p:cNvPicPr>
          <p:nvPr/>
        </p:nvPicPr>
        <p:blipFill>
          <a:blip r:embed="rId2"/>
          <a:srcRect/>
          <a:stretch>
            <a:fillRect/>
          </a:stretch>
        </p:blipFill>
        <p:spPr bwMode="auto">
          <a:xfrm>
            <a:off x="4714875" y="2895600"/>
            <a:ext cx="1476375" cy="340995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2F5BFE23-F79A-401E-9FD5-ABAD47E88B10}" type="datetime5">
              <a:rPr lang="en-US" smtClean="0"/>
              <a:pPr/>
              <a:t>19-Mar-24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54</a:t>
            </a:fld>
            <a:endParaRPr lang="en-US"/>
          </a:p>
        </p:txBody>
      </p:sp>
      <p:sp>
        <p:nvSpPr>
          <p:cNvPr id="7" name="Footer Placeholder 6"/>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68" y="0"/>
            <a:ext cx="9721215" cy="914400"/>
          </a:xfrm>
        </p:spPr>
        <p:txBody>
          <a:bodyPr/>
          <a:lstStyle/>
          <a:p>
            <a:pPr algn="l"/>
            <a:r>
              <a:rPr lang="en-IN" dirty="0" smtClean="0">
                <a:solidFill>
                  <a:srgbClr val="C00000"/>
                </a:solidFill>
              </a:rPr>
              <a:t>Plate earthing:</a:t>
            </a:r>
            <a:endParaRPr lang="en-IN" dirty="0">
              <a:solidFill>
                <a:srgbClr val="C00000"/>
              </a:solidFill>
            </a:endParaRPr>
          </a:p>
        </p:txBody>
      </p:sp>
      <p:sp>
        <p:nvSpPr>
          <p:cNvPr id="3" name="Content Placeholder 2"/>
          <p:cNvSpPr>
            <a:spLocks noGrp="1"/>
          </p:cNvSpPr>
          <p:nvPr>
            <p:ph idx="1"/>
          </p:nvPr>
        </p:nvSpPr>
        <p:spPr>
          <a:xfrm>
            <a:off x="540068" y="685800"/>
            <a:ext cx="9721215" cy="5440365"/>
          </a:xfrm>
        </p:spPr>
        <p:txBody>
          <a:bodyPr/>
          <a:lstStyle/>
          <a:p>
            <a:pPr algn="just"/>
            <a:r>
              <a:rPr lang="en-IN" dirty="0" smtClean="0"/>
              <a:t>In plate earthing, an earthing plate made of copper or G.I. is buried into the ground at a depth more than 3 metres from the ground level. </a:t>
            </a:r>
          </a:p>
          <a:p>
            <a:pPr algn="just"/>
            <a:r>
              <a:rPr lang="en-IN" dirty="0" smtClean="0"/>
              <a:t>This earthing plate is embedded in an alternative layer of coke and salts.</a:t>
            </a:r>
            <a:endParaRPr lang="en-IN" dirty="0"/>
          </a:p>
        </p:txBody>
      </p:sp>
      <p:pic>
        <p:nvPicPr>
          <p:cNvPr id="57346" name="Picture 2"/>
          <p:cNvPicPr>
            <a:picLocks noChangeAspect="1" noChangeArrowheads="1"/>
          </p:cNvPicPr>
          <p:nvPr/>
        </p:nvPicPr>
        <p:blipFill>
          <a:blip r:embed="rId2"/>
          <a:srcRect/>
          <a:stretch>
            <a:fillRect/>
          </a:stretch>
        </p:blipFill>
        <p:spPr bwMode="auto">
          <a:xfrm>
            <a:off x="3343275" y="3352800"/>
            <a:ext cx="3657600" cy="3169163"/>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1383C218-38D3-483D-BEDA-8F9BA4B06D54}" type="datetime5">
              <a:rPr lang="en-US" smtClean="0"/>
              <a:pPr/>
              <a:t>19-Mar-24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55</a:t>
            </a:fld>
            <a:endParaRPr lang="en-US"/>
          </a:p>
        </p:txBody>
      </p:sp>
      <p:sp>
        <p:nvSpPr>
          <p:cNvPr id="7" name="Footer Placeholder 6"/>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68" y="0"/>
            <a:ext cx="9721215" cy="762000"/>
          </a:xfrm>
        </p:spPr>
        <p:txBody>
          <a:bodyPr/>
          <a:lstStyle/>
          <a:p>
            <a:pPr algn="l"/>
            <a:r>
              <a:rPr lang="en-IN" dirty="0" smtClean="0">
                <a:solidFill>
                  <a:srgbClr val="C00000"/>
                </a:solidFill>
              </a:rPr>
              <a:t>Rod Earthing:</a:t>
            </a:r>
            <a:endParaRPr lang="en-IN" dirty="0">
              <a:solidFill>
                <a:srgbClr val="C00000"/>
              </a:solidFill>
            </a:endParaRPr>
          </a:p>
        </p:txBody>
      </p:sp>
      <p:sp>
        <p:nvSpPr>
          <p:cNvPr id="3" name="Content Placeholder 2"/>
          <p:cNvSpPr>
            <a:spLocks noGrp="1"/>
          </p:cNvSpPr>
          <p:nvPr>
            <p:ph idx="1"/>
          </p:nvPr>
        </p:nvSpPr>
        <p:spPr>
          <a:xfrm>
            <a:off x="540068" y="762000"/>
            <a:ext cx="9721215" cy="5364165"/>
          </a:xfrm>
        </p:spPr>
        <p:txBody>
          <a:bodyPr/>
          <a:lstStyle/>
          <a:p>
            <a:pPr algn="just"/>
            <a:r>
              <a:rPr lang="en-IN" dirty="0" smtClean="0"/>
              <a:t>This type of earthing is similar to pipe earthing, but a rod made of galvanized steel is used in this case. </a:t>
            </a:r>
          </a:p>
          <a:p>
            <a:pPr algn="just"/>
            <a:r>
              <a:rPr lang="en-IN" dirty="0" smtClean="0"/>
              <a:t>The rod used for this purpose is buried inside the earth at a certain depth. </a:t>
            </a:r>
          </a:p>
          <a:p>
            <a:pPr algn="just"/>
            <a:r>
              <a:rPr lang="en-IN" dirty="0" smtClean="0"/>
              <a:t>As it is of low resistive material, the short circuit current will be diverted to the ground safely.</a:t>
            </a:r>
            <a:endParaRPr lang="en-IN" dirty="0"/>
          </a:p>
        </p:txBody>
      </p:sp>
      <p:pic>
        <p:nvPicPr>
          <p:cNvPr id="58370" name="Picture 2"/>
          <p:cNvPicPr>
            <a:picLocks noChangeAspect="1" noChangeArrowheads="1"/>
          </p:cNvPicPr>
          <p:nvPr/>
        </p:nvPicPr>
        <p:blipFill>
          <a:blip r:embed="rId2"/>
          <a:srcRect/>
          <a:stretch>
            <a:fillRect/>
          </a:stretch>
        </p:blipFill>
        <p:spPr bwMode="auto">
          <a:xfrm>
            <a:off x="3571875" y="3962400"/>
            <a:ext cx="3343275" cy="2638425"/>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2E8758ED-437D-467E-B2C8-1CEC54EFEDFC}" type="datetime5">
              <a:rPr lang="en-US" smtClean="0"/>
              <a:pPr/>
              <a:t>19-Mar-24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56</a:t>
            </a:fld>
            <a:endParaRPr lang="en-US"/>
          </a:p>
        </p:txBody>
      </p:sp>
      <p:sp>
        <p:nvSpPr>
          <p:cNvPr id="7" name="Footer Placeholder 6"/>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Pipe Earthing"/>
          <p:cNvPicPr>
            <a:picLocks noChangeAspect="1" noChangeArrowheads="1"/>
          </p:cNvPicPr>
          <p:nvPr/>
        </p:nvPicPr>
        <p:blipFill>
          <a:blip r:embed="rId2"/>
          <a:srcRect/>
          <a:stretch>
            <a:fillRect/>
          </a:stretch>
        </p:blipFill>
        <p:spPr bwMode="auto">
          <a:xfrm>
            <a:off x="2505075" y="228600"/>
            <a:ext cx="4648200" cy="6378644"/>
          </a:xfrm>
          <a:prstGeom prst="rect">
            <a:avLst/>
          </a:prstGeom>
          <a:noFill/>
        </p:spPr>
      </p:pic>
      <p:sp>
        <p:nvSpPr>
          <p:cNvPr id="3" name="Date Placeholder 2"/>
          <p:cNvSpPr>
            <a:spLocks noGrp="1"/>
          </p:cNvSpPr>
          <p:nvPr>
            <p:ph type="dt" sz="half" idx="10"/>
          </p:nvPr>
        </p:nvSpPr>
        <p:spPr/>
        <p:txBody>
          <a:bodyPr/>
          <a:lstStyle/>
          <a:p>
            <a:fld id="{CE38F7F9-A939-4F63-93D5-B7A20C1BBC49}" type="datetime5">
              <a:rPr lang="en-US" smtClean="0"/>
              <a:pPr/>
              <a:t>19-Mar-24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
        <p:nvSpPr>
          <p:cNvPr id="5" name="Footer Placeholder 4"/>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Plate Earthing"/>
          <p:cNvPicPr>
            <a:picLocks noChangeAspect="1" noChangeArrowheads="1"/>
          </p:cNvPicPr>
          <p:nvPr/>
        </p:nvPicPr>
        <p:blipFill>
          <a:blip r:embed="rId2"/>
          <a:srcRect/>
          <a:stretch>
            <a:fillRect/>
          </a:stretch>
        </p:blipFill>
        <p:spPr bwMode="auto">
          <a:xfrm>
            <a:off x="2657475" y="685800"/>
            <a:ext cx="4495800" cy="5546766"/>
          </a:xfrm>
          <a:prstGeom prst="rect">
            <a:avLst/>
          </a:prstGeom>
          <a:noFill/>
        </p:spPr>
      </p:pic>
      <p:sp>
        <p:nvSpPr>
          <p:cNvPr id="3" name="Date Placeholder 2"/>
          <p:cNvSpPr>
            <a:spLocks noGrp="1"/>
          </p:cNvSpPr>
          <p:nvPr>
            <p:ph type="dt" sz="half" idx="10"/>
          </p:nvPr>
        </p:nvSpPr>
        <p:spPr/>
        <p:txBody>
          <a:bodyPr/>
          <a:lstStyle/>
          <a:p>
            <a:fld id="{FECA469B-7566-4230-8041-7CF006F14080}" type="datetime5">
              <a:rPr lang="en-US" smtClean="0"/>
              <a:pPr/>
              <a:t>19-Mar-24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
        <p:nvSpPr>
          <p:cNvPr id="5" name="Footer Placeholder 4"/>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Strip or Wire Earthing"/>
          <p:cNvPicPr>
            <a:picLocks noChangeAspect="1" noChangeArrowheads="1"/>
          </p:cNvPicPr>
          <p:nvPr/>
        </p:nvPicPr>
        <p:blipFill>
          <a:blip r:embed="rId2"/>
          <a:srcRect/>
          <a:stretch>
            <a:fillRect/>
          </a:stretch>
        </p:blipFill>
        <p:spPr bwMode="auto">
          <a:xfrm>
            <a:off x="1590675" y="838200"/>
            <a:ext cx="8105123" cy="4800600"/>
          </a:xfrm>
          <a:prstGeom prst="rect">
            <a:avLst/>
          </a:prstGeom>
          <a:noFill/>
        </p:spPr>
      </p:pic>
      <p:sp>
        <p:nvSpPr>
          <p:cNvPr id="3" name="Date Placeholder 2"/>
          <p:cNvSpPr>
            <a:spLocks noGrp="1"/>
          </p:cNvSpPr>
          <p:nvPr>
            <p:ph type="dt" sz="half" idx="10"/>
          </p:nvPr>
        </p:nvSpPr>
        <p:spPr/>
        <p:txBody>
          <a:bodyPr/>
          <a:lstStyle/>
          <a:p>
            <a:fld id="{6BC30E13-813A-49CC-83B8-0B65587B422E}" type="datetime5">
              <a:rPr lang="en-US" smtClean="0"/>
              <a:pPr/>
              <a:t>19-Mar-24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
        <p:nvSpPr>
          <p:cNvPr id="5" name="Footer Placeholder 4"/>
          <p:cNvSpPr>
            <a:spLocks noGrp="1"/>
          </p:cNvSpPr>
          <p:nvPr>
            <p:ph type="ftr" sz="quarter" idx="11"/>
          </p:nvPr>
        </p:nvSpPr>
        <p:spPr/>
        <p:txBody>
          <a:bodyPr/>
          <a:lstStyle/>
          <a:p>
            <a:r>
              <a:rPr lang="en-US" smtClean="0"/>
              <a:t>BEEE UNIT-3</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68" y="304800"/>
            <a:ext cx="10261282" cy="6553200"/>
          </a:xfrm>
        </p:spPr>
        <p:txBody>
          <a:bodyPr>
            <a:normAutofit lnSpcReduction="10000"/>
          </a:bodyPr>
          <a:lstStyle/>
          <a:p>
            <a:pPr algn="just">
              <a:buNone/>
            </a:pPr>
            <a:r>
              <a:rPr lang="en-IN" b="1" u="sng" dirty="0" smtClean="0"/>
              <a:t>Thermal Power: </a:t>
            </a:r>
          </a:p>
          <a:p>
            <a:pPr algn="just"/>
            <a:r>
              <a:rPr lang="en-IN" dirty="0" smtClean="0"/>
              <a:t>Thermal power is generated at various power stations utilizing oil and </a:t>
            </a:r>
            <a:r>
              <a:rPr lang="en-IN" dirty="0" smtClean="0">
                <a:solidFill>
                  <a:srgbClr val="7030A0"/>
                </a:solidFill>
              </a:rPr>
              <a:t>coal</a:t>
            </a:r>
            <a:r>
              <a:rPr lang="en-IN" dirty="0" smtClean="0"/>
              <a:t>. </a:t>
            </a:r>
          </a:p>
          <a:p>
            <a:pPr algn="just"/>
            <a:r>
              <a:rPr lang="en-IN" dirty="0" smtClean="0"/>
              <a:t>It is a vital source of electric current</a:t>
            </a:r>
            <a:endParaRPr lang="en-IN" b="1" dirty="0" smtClean="0"/>
          </a:p>
          <a:p>
            <a:pPr algn="just">
              <a:buNone/>
            </a:pPr>
            <a:r>
              <a:rPr lang="en-IN" b="1" u="sng" dirty="0" smtClean="0"/>
              <a:t>Hydroelectric Power: </a:t>
            </a:r>
          </a:p>
          <a:p>
            <a:pPr algn="just"/>
            <a:r>
              <a:rPr lang="en-IN" dirty="0" smtClean="0"/>
              <a:t>Hydroelectric power is produced by constructing dams </a:t>
            </a:r>
            <a:r>
              <a:rPr lang="en-IN" dirty="0" smtClean="0">
                <a:solidFill>
                  <a:srgbClr val="7030A0"/>
                </a:solidFill>
              </a:rPr>
              <a:t>above flowing rivers</a:t>
            </a:r>
            <a:r>
              <a:rPr lang="en-IN" dirty="0" smtClean="0"/>
              <a:t>. </a:t>
            </a:r>
          </a:p>
          <a:p>
            <a:pPr algn="just">
              <a:buNone/>
            </a:pPr>
            <a:r>
              <a:rPr lang="en-IN" b="1" u="sng" dirty="0" smtClean="0"/>
              <a:t>Nuclear Power: </a:t>
            </a:r>
          </a:p>
          <a:p>
            <a:pPr algn="just"/>
            <a:r>
              <a:rPr lang="en-IN" dirty="0" smtClean="0"/>
              <a:t>The fuel used in nuclear power plants is </a:t>
            </a:r>
            <a:r>
              <a:rPr lang="en-IN" dirty="0" smtClean="0">
                <a:solidFill>
                  <a:srgbClr val="7030A0"/>
                </a:solidFill>
              </a:rPr>
              <a:t>Uranium</a:t>
            </a:r>
            <a:r>
              <a:rPr lang="en-IN" dirty="0" smtClean="0"/>
              <a:t>, which costs less than coal. </a:t>
            </a:r>
          </a:p>
          <a:p>
            <a:pPr algn="just"/>
            <a:r>
              <a:rPr lang="en-IN" dirty="0" smtClean="0"/>
              <a:t>Nuclear power plants can be found in </a:t>
            </a:r>
            <a:r>
              <a:rPr lang="en-IN" dirty="0" err="1" smtClean="0"/>
              <a:t>Kaiga</a:t>
            </a:r>
            <a:r>
              <a:rPr lang="en-IN" dirty="0" smtClean="0"/>
              <a:t> (Karnataka), Kota (Rajasthan), </a:t>
            </a:r>
            <a:r>
              <a:rPr lang="en-IN" dirty="0" err="1" smtClean="0"/>
              <a:t>Naroura</a:t>
            </a:r>
            <a:r>
              <a:rPr lang="en-IN" dirty="0" smtClean="0"/>
              <a:t> (UP) and </a:t>
            </a:r>
            <a:r>
              <a:rPr lang="en-IN" dirty="0" err="1" smtClean="0"/>
              <a:t>Kalapakam</a:t>
            </a:r>
            <a:r>
              <a:rPr lang="en-IN" dirty="0" smtClean="0"/>
              <a:t>(Chennai).</a:t>
            </a:r>
          </a:p>
          <a:p>
            <a:endParaRPr lang="en-IN" dirty="0"/>
          </a:p>
        </p:txBody>
      </p:sp>
      <p:sp>
        <p:nvSpPr>
          <p:cNvPr id="4" name="Date Placeholder 3"/>
          <p:cNvSpPr>
            <a:spLocks noGrp="1"/>
          </p:cNvSpPr>
          <p:nvPr>
            <p:ph type="dt" sz="half" idx="10"/>
          </p:nvPr>
        </p:nvSpPr>
        <p:spPr/>
        <p:txBody>
          <a:bodyPr/>
          <a:lstStyle/>
          <a:p>
            <a:fld id="{BC826E35-82CB-4682-9564-E7C92605DD78}"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7200" dirty="0" smtClean="0">
                <a:solidFill>
                  <a:srgbClr val="0070C0"/>
                </a:solidFill>
              </a:rPr>
              <a:t>Thank You</a:t>
            </a:r>
            <a:endParaRPr lang="en-IN" sz="7200" dirty="0">
              <a:solidFill>
                <a:srgbClr val="0070C0"/>
              </a:solidFill>
            </a:endParaRPr>
          </a:p>
        </p:txBody>
      </p:sp>
      <p:sp>
        <p:nvSpPr>
          <p:cNvPr id="4" name="Date Placeholder 3"/>
          <p:cNvSpPr>
            <a:spLocks noGrp="1"/>
          </p:cNvSpPr>
          <p:nvPr>
            <p:ph type="dt" sz="half" idx="10"/>
          </p:nvPr>
        </p:nvSpPr>
        <p:spPr/>
        <p:txBody>
          <a:bodyPr/>
          <a:lstStyle/>
          <a:p>
            <a:fld id="{B23E1461-849E-45D4-9ACF-64E5D789C5D7}"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60</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68" y="274638"/>
            <a:ext cx="9721215" cy="563562"/>
          </a:xfrm>
        </p:spPr>
        <p:txBody>
          <a:bodyPr>
            <a:normAutofit fontScale="90000"/>
          </a:bodyPr>
          <a:lstStyle/>
          <a:p>
            <a:r>
              <a:rPr lang="en-IN" dirty="0" smtClean="0">
                <a:solidFill>
                  <a:srgbClr val="7030A0"/>
                </a:solidFill>
              </a:rPr>
              <a:t>Non-Conventional Sources of Energy</a:t>
            </a:r>
            <a:br>
              <a:rPr lang="en-IN" dirty="0" smtClean="0">
                <a:solidFill>
                  <a:srgbClr val="7030A0"/>
                </a:solidFill>
              </a:rPr>
            </a:br>
            <a:endParaRPr lang="en-IN" dirty="0">
              <a:solidFill>
                <a:srgbClr val="7030A0"/>
              </a:solidFill>
            </a:endParaRPr>
          </a:p>
        </p:txBody>
      </p:sp>
      <p:sp>
        <p:nvSpPr>
          <p:cNvPr id="3" name="Content Placeholder 2"/>
          <p:cNvSpPr>
            <a:spLocks noGrp="1"/>
          </p:cNvSpPr>
          <p:nvPr>
            <p:ph idx="1"/>
          </p:nvPr>
        </p:nvSpPr>
        <p:spPr>
          <a:xfrm>
            <a:off x="219076" y="609600"/>
            <a:ext cx="10363200" cy="6248400"/>
          </a:xfrm>
        </p:spPr>
        <p:txBody>
          <a:bodyPr>
            <a:normAutofit fontScale="70000" lnSpcReduction="20000"/>
          </a:bodyPr>
          <a:lstStyle/>
          <a:p>
            <a:r>
              <a:rPr lang="en-IN" dirty="0" smtClean="0"/>
              <a:t>Non-conventional sources are also known as renewable sources of energy. </a:t>
            </a:r>
          </a:p>
          <a:p>
            <a:r>
              <a:rPr lang="en-IN" dirty="0" smtClean="0"/>
              <a:t>Examples of non-conventional sources of energy include solar energy, </a:t>
            </a:r>
            <a:r>
              <a:rPr lang="en-IN" dirty="0" err="1" smtClean="0"/>
              <a:t>bioenergy</a:t>
            </a:r>
            <a:r>
              <a:rPr lang="en-IN" dirty="0" smtClean="0"/>
              <a:t>, tidal energy and wind energy. </a:t>
            </a:r>
          </a:p>
          <a:p>
            <a:endParaRPr lang="en-IN" dirty="0" smtClean="0"/>
          </a:p>
          <a:p>
            <a:pPr>
              <a:buNone/>
            </a:pPr>
            <a:r>
              <a:rPr lang="en-IN" b="1" dirty="0" smtClean="0"/>
              <a:t>Solar Energy: </a:t>
            </a:r>
          </a:p>
          <a:p>
            <a:r>
              <a:rPr lang="en-IN" dirty="0" smtClean="0"/>
              <a:t>Solar Energy is produced by sunlight. </a:t>
            </a:r>
          </a:p>
          <a:p>
            <a:r>
              <a:rPr lang="en-IN" dirty="0" smtClean="0"/>
              <a:t>The photovoltaic cells are exposed to sunlight based on the form of electricity that needs to be produced. </a:t>
            </a:r>
          </a:p>
          <a:p>
            <a:r>
              <a:rPr lang="en-IN" dirty="0" smtClean="0"/>
              <a:t>The energy is utilized for cooking and distillation of water. </a:t>
            </a:r>
          </a:p>
          <a:p>
            <a:endParaRPr lang="en-IN" dirty="0" smtClean="0"/>
          </a:p>
          <a:p>
            <a:pPr>
              <a:buNone/>
            </a:pPr>
            <a:r>
              <a:rPr lang="en-IN" b="1" dirty="0" smtClean="0"/>
              <a:t>Wind Energy: </a:t>
            </a:r>
          </a:p>
          <a:p>
            <a:r>
              <a:rPr lang="en-IN" dirty="0" smtClean="0"/>
              <a:t>Wind energy is generated by harnessing the power of wind and mostly used in operating water pumps for irrigation purposes. </a:t>
            </a:r>
          </a:p>
          <a:p>
            <a:r>
              <a:rPr lang="en-IN" dirty="0" smtClean="0"/>
              <a:t>India stands as the second-largest country in the generation of wind power. </a:t>
            </a:r>
          </a:p>
          <a:p>
            <a:endParaRPr lang="en-IN" dirty="0" smtClean="0"/>
          </a:p>
          <a:p>
            <a:pPr>
              <a:buNone/>
            </a:pPr>
            <a:r>
              <a:rPr lang="en-IN" b="1" dirty="0" smtClean="0"/>
              <a:t>Tidal Energy: </a:t>
            </a:r>
          </a:p>
          <a:p>
            <a:r>
              <a:rPr lang="en-IN" dirty="0" smtClean="0"/>
              <a:t>Tidal energy is generated by exploiting the tidal waves of the sea. </a:t>
            </a:r>
          </a:p>
          <a:p>
            <a:r>
              <a:rPr lang="en-IN" dirty="0" smtClean="0"/>
              <a:t>This source is yet to be tapped due to the lack of cost-effective technology. </a:t>
            </a:r>
            <a:endParaRPr lang="en-IN" dirty="0"/>
          </a:p>
        </p:txBody>
      </p:sp>
      <p:sp>
        <p:nvSpPr>
          <p:cNvPr id="4" name="Date Placeholder 3"/>
          <p:cNvSpPr>
            <a:spLocks noGrp="1"/>
          </p:cNvSpPr>
          <p:nvPr>
            <p:ph type="dt" sz="half" idx="10"/>
          </p:nvPr>
        </p:nvSpPr>
        <p:spPr/>
        <p:txBody>
          <a:bodyPr/>
          <a:lstStyle/>
          <a:p>
            <a:fld id="{A838748A-8AE5-406F-9A95-3C3ED3000012}" type="datetime5">
              <a:rPr lang="en-US" smtClean="0"/>
              <a:pPr/>
              <a:t>19-Mar-24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 Differences between Conventional and Nonconventional sources of energy"/>
          <p:cNvPicPr>
            <a:picLocks noChangeAspect="1" noChangeArrowheads="1"/>
          </p:cNvPicPr>
          <p:nvPr/>
        </p:nvPicPr>
        <p:blipFill>
          <a:blip r:embed="rId2"/>
          <a:srcRect/>
          <a:stretch>
            <a:fillRect/>
          </a:stretch>
        </p:blipFill>
        <p:spPr bwMode="auto">
          <a:xfrm>
            <a:off x="219075" y="1295400"/>
            <a:ext cx="10131608" cy="3992563"/>
          </a:xfrm>
          <a:prstGeom prst="rect">
            <a:avLst/>
          </a:prstGeom>
          <a:noFill/>
        </p:spPr>
      </p:pic>
      <p:sp>
        <p:nvSpPr>
          <p:cNvPr id="3" name="Date Placeholder 2"/>
          <p:cNvSpPr>
            <a:spLocks noGrp="1"/>
          </p:cNvSpPr>
          <p:nvPr>
            <p:ph type="dt" sz="half" idx="10"/>
          </p:nvPr>
        </p:nvSpPr>
        <p:spPr/>
        <p:txBody>
          <a:bodyPr/>
          <a:lstStyle/>
          <a:p>
            <a:fld id="{80F59F03-3653-4CDA-85ED-307FED64F257}" type="datetime5">
              <a:rPr lang="en-US" smtClean="0"/>
              <a:pPr/>
              <a:t>19-Mar-24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srcRect/>
          <a:stretch>
            <a:fillRect/>
          </a:stretch>
        </p:blipFill>
        <p:spPr bwMode="auto">
          <a:xfrm>
            <a:off x="1614488" y="157163"/>
            <a:ext cx="7572375" cy="6543675"/>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FDC8A632-A0D9-4A50-A82C-BBF8FD5BEC85}" type="datetime5">
              <a:rPr lang="en-US" smtClean="0"/>
              <a:pPr/>
              <a:t>19-Mar-24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BEEE UNIT-3</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2767</Words>
  <Application>Microsoft Office PowerPoint</Application>
  <PresentationFormat>Custom</PresentationFormat>
  <Paragraphs>410</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UNIT-III: Energy Resources, Electricity Bill &amp; Safety Measures</vt:lpstr>
      <vt:lpstr>SOURCES OF ENERGY:</vt:lpstr>
      <vt:lpstr>Slide 3</vt:lpstr>
      <vt:lpstr>Conventional Sources of energy </vt:lpstr>
      <vt:lpstr>Slide 5</vt:lpstr>
      <vt:lpstr>Slide 6</vt:lpstr>
      <vt:lpstr>Non-Conventional Sources of Energy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ESTIMATION OF ELECRICIT`Y BILL</vt:lpstr>
      <vt:lpstr>UNIT</vt:lpstr>
      <vt:lpstr>Slide 29</vt:lpstr>
      <vt:lpstr>TARIFF:</vt:lpstr>
      <vt:lpstr>Two-part tariff:</vt:lpstr>
      <vt:lpstr>Slide 32</vt:lpstr>
      <vt:lpstr>Slide 33</vt:lpstr>
      <vt:lpstr>EQUIPMENT SAFETY MEASURES </vt:lpstr>
      <vt:lpstr>Slide 35</vt:lpstr>
      <vt:lpstr>Slide 36</vt:lpstr>
      <vt:lpstr>Slide 37</vt:lpstr>
      <vt:lpstr>Fuse Working Principle </vt:lpstr>
      <vt:lpstr>Functions of Electric Fuse  </vt:lpstr>
      <vt:lpstr>Slide 40</vt:lpstr>
      <vt:lpstr>Working Principle Of Miniature Circuit Breaker </vt:lpstr>
      <vt:lpstr>Slide 42</vt:lpstr>
      <vt:lpstr>Working Principle of MCB</vt:lpstr>
      <vt:lpstr>Slide 44</vt:lpstr>
      <vt:lpstr>Slide 45</vt:lpstr>
      <vt:lpstr>Slide 46</vt:lpstr>
      <vt:lpstr>PERSONAL SAFETY MEASURES</vt:lpstr>
      <vt:lpstr>Slide 48</vt:lpstr>
      <vt:lpstr>Slide 49</vt:lpstr>
      <vt:lpstr>Earthing:</vt:lpstr>
      <vt:lpstr>Why Is Earthing Necessary? </vt:lpstr>
      <vt:lpstr>How is Earthing Done? </vt:lpstr>
      <vt:lpstr>Types of Earthing: </vt:lpstr>
      <vt:lpstr>Pipe earthing: </vt:lpstr>
      <vt:lpstr>Plate earthing:</vt:lpstr>
      <vt:lpstr>Rod Earthing:</vt:lpstr>
      <vt:lpstr>Slide 57</vt:lpstr>
      <vt:lpstr>Slide 58</vt:lpstr>
      <vt:lpstr>Slide 59</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UNIT-III: Energy Resources, Electricity Bill &amp; Safety Measures</dc:title>
  <dc:creator>chary</dc:creator>
  <cp:lastModifiedBy>chary</cp:lastModifiedBy>
  <cp:revision>49</cp:revision>
  <dcterms:created xsi:type="dcterms:W3CDTF">2006-08-16T00:00:00Z</dcterms:created>
  <dcterms:modified xsi:type="dcterms:W3CDTF">2024-03-19T07:02:13Z</dcterms:modified>
</cp:coreProperties>
</file>